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handoutMasterIdLst>
    <p:handoutMasterId r:id="rId43"/>
  </p:handoutMasterIdLst>
  <p:sldIdLst>
    <p:sldId id="263" r:id="rId2"/>
    <p:sldId id="350" r:id="rId3"/>
    <p:sldId id="351" r:id="rId4"/>
    <p:sldId id="352" r:id="rId5"/>
    <p:sldId id="353" r:id="rId6"/>
    <p:sldId id="354" r:id="rId7"/>
    <p:sldId id="355" r:id="rId8"/>
    <p:sldId id="356" r:id="rId9"/>
    <p:sldId id="357" r:id="rId10"/>
    <p:sldId id="358" r:id="rId11"/>
    <p:sldId id="359" r:id="rId12"/>
    <p:sldId id="360" r:id="rId13"/>
    <p:sldId id="361" r:id="rId14"/>
    <p:sldId id="362" r:id="rId15"/>
    <p:sldId id="363" r:id="rId16"/>
    <p:sldId id="364" r:id="rId17"/>
    <p:sldId id="365" r:id="rId18"/>
    <p:sldId id="257" r:id="rId19"/>
    <p:sldId id="264" r:id="rId20"/>
    <p:sldId id="277" r:id="rId21"/>
    <p:sldId id="348" r:id="rId22"/>
    <p:sldId id="327" r:id="rId23"/>
    <p:sldId id="328" r:id="rId24"/>
    <p:sldId id="342" r:id="rId25"/>
    <p:sldId id="339" r:id="rId26"/>
    <p:sldId id="340" r:id="rId27"/>
    <p:sldId id="341" r:id="rId28"/>
    <p:sldId id="338" r:id="rId29"/>
    <p:sldId id="314" r:id="rId30"/>
    <p:sldId id="316" r:id="rId31"/>
    <p:sldId id="317" r:id="rId32"/>
    <p:sldId id="323" r:id="rId33"/>
    <p:sldId id="333" r:id="rId34"/>
    <p:sldId id="335" r:id="rId35"/>
    <p:sldId id="334" r:id="rId36"/>
    <p:sldId id="320" r:id="rId37"/>
    <p:sldId id="321" r:id="rId38"/>
    <p:sldId id="349" r:id="rId39"/>
    <p:sldId id="343" r:id="rId40"/>
    <p:sldId id="270"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hyperlink" Target="https://en.wikipedia.org/wiki/Scientific_method" TargetMode="External"/><Relationship Id="rId7" Type="http://schemas.openxmlformats.org/officeDocument/2006/relationships/hyperlink" Target="https://en.wikipedia.org/wiki/Scientific_investigation" TargetMode="External"/><Relationship Id="rId2" Type="http://schemas.openxmlformats.org/officeDocument/2006/relationships/hyperlink" Target="https://en.wikipedia.org/wiki/Skill" TargetMode="External"/><Relationship Id="rId1" Type="http://schemas.openxmlformats.org/officeDocument/2006/relationships/hyperlink" Target="https://en.wikipedia.org/wiki/Art_techniques_and_materials" TargetMode="External"/><Relationship Id="rId6" Type="http://schemas.openxmlformats.org/officeDocument/2006/relationships/hyperlink" Target="https://en.wikipedia.org/wiki/Service_(economics)" TargetMode="External"/><Relationship Id="rId5" Type="http://schemas.openxmlformats.org/officeDocument/2006/relationships/hyperlink" Target="https://en.wikipedia.org/wiki/Good_(economics)" TargetMode="External"/><Relationship Id="rId4" Type="http://schemas.openxmlformats.org/officeDocument/2006/relationships/hyperlink" Target="https://en.wikipedia.org/wiki/Business_process" TargetMode="External"/></Relationships>
</file>

<file path=ppt/diagrams/_rels/data4.xml.rels><?xml version="1.0" encoding="UTF-8" standalone="yes"?>
<Relationships xmlns="http://schemas.openxmlformats.org/package/2006/relationships"><Relationship Id="rId1" Type="http://schemas.openxmlformats.org/officeDocument/2006/relationships/image" Target="../media/image1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BE3A7D-C2AA-49BA-9F39-9E8F1C543B2A}" type="doc">
      <dgm:prSet loTypeId="urn:microsoft.com/office/officeart/2005/8/layout/vList2" loCatId="list" qsTypeId="urn:microsoft.com/office/officeart/2005/8/quickstyle/3d2" qsCatId="3D" csTypeId="urn:microsoft.com/office/officeart/2005/8/colors/accent1_2" csCatId="accent1" phldr="1"/>
      <dgm:spPr/>
      <dgm:t>
        <a:bodyPr/>
        <a:lstStyle/>
        <a:p>
          <a:endParaRPr lang="en-US"/>
        </a:p>
      </dgm:t>
    </dgm:pt>
    <dgm:pt modelId="{50DB9178-59B1-461E-BCCB-3788553A7376}">
      <dgm:prSet phldrT="[Text]" custT="1"/>
      <dgm:spPr/>
      <dgm:t>
        <a:bodyPr/>
        <a:lstStyle/>
        <a:p>
          <a:r>
            <a:rPr lang="en-US" sz="2400" dirty="0" smtClean="0"/>
            <a:t>Definition of LAW</a:t>
          </a:r>
          <a:endParaRPr lang="en-US" sz="2400" dirty="0"/>
        </a:p>
      </dgm:t>
    </dgm:pt>
    <dgm:pt modelId="{6F4AD003-8895-4962-9BD3-84D1FC247A4B}" type="parTrans" cxnId="{1C4455CD-2587-497D-9D56-03F0569E2E52}">
      <dgm:prSet/>
      <dgm:spPr/>
      <dgm:t>
        <a:bodyPr/>
        <a:lstStyle/>
        <a:p>
          <a:endParaRPr lang="en-US"/>
        </a:p>
      </dgm:t>
    </dgm:pt>
    <dgm:pt modelId="{25926897-D508-4953-AC5A-A731527594D0}" type="sibTrans" cxnId="{1C4455CD-2587-497D-9D56-03F0569E2E52}">
      <dgm:prSet/>
      <dgm:spPr/>
      <dgm:t>
        <a:bodyPr/>
        <a:lstStyle/>
        <a:p>
          <a:endParaRPr lang="en-US"/>
        </a:p>
      </dgm:t>
    </dgm:pt>
    <dgm:pt modelId="{8E5FDB2C-432A-48E3-B22A-2913048ED516}">
      <dgm:prSet phldrT="[Text]" custT="1"/>
      <dgm:spPr/>
      <dgm:t>
        <a:bodyPr/>
        <a:lstStyle/>
        <a:p>
          <a:r>
            <a:rPr lang="en-US" sz="2400" b="0" i="0" dirty="0" smtClean="0"/>
            <a:t>A body of </a:t>
          </a:r>
          <a:r>
            <a:rPr lang="en-US" sz="2400" b="0" i="0" dirty="0" smtClean="0">
              <a:solidFill>
                <a:schemeClr val="accent1"/>
              </a:solidFill>
            </a:rPr>
            <a:t>rules of conduct </a:t>
          </a:r>
          <a:r>
            <a:rPr lang="en-US" sz="2400" b="0" i="0" dirty="0" smtClean="0"/>
            <a:t>of binding </a:t>
          </a:r>
          <a:r>
            <a:rPr lang="en-US" sz="2400" b="1" i="0" dirty="0" smtClean="0">
              <a:solidFill>
                <a:schemeClr val="accent1"/>
              </a:solidFill>
            </a:rPr>
            <a:t>legal</a:t>
          </a:r>
          <a:r>
            <a:rPr lang="en-US" sz="2400" b="0" i="0" dirty="0" smtClean="0"/>
            <a:t> force and effect, prescribed, recognized, and enforced by controlling authority</a:t>
          </a:r>
          <a:endParaRPr lang="en-US" sz="2400" dirty="0"/>
        </a:p>
      </dgm:t>
    </dgm:pt>
    <dgm:pt modelId="{29F846E3-8E4B-4250-B0C6-2A575D6A002B}" type="parTrans" cxnId="{E8531A28-17A6-483C-83E9-E62A59AA9E07}">
      <dgm:prSet/>
      <dgm:spPr/>
      <dgm:t>
        <a:bodyPr/>
        <a:lstStyle/>
        <a:p>
          <a:endParaRPr lang="en-US"/>
        </a:p>
      </dgm:t>
    </dgm:pt>
    <dgm:pt modelId="{D8834812-403E-483B-BD63-FB9ABC7D01F1}" type="sibTrans" cxnId="{E8531A28-17A6-483C-83E9-E62A59AA9E07}">
      <dgm:prSet/>
      <dgm:spPr/>
      <dgm:t>
        <a:bodyPr/>
        <a:lstStyle/>
        <a:p>
          <a:endParaRPr lang="en-US"/>
        </a:p>
      </dgm:t>
    </dgm:pt>
    <dgm:pt modelId="{FEB2500F-2161-419C-8F6E-1E558F0B0256}">
      <dgm:prSet phldrT="[Text]" custT="1"/>
      <dgm:spPr/>
      <dgm:t>
        <a:bodyPr/>
        <a:lstStyle/>
        <a:p>
          <a:r>
            <a:rPr lang="en-US" sz="2400" dirty="0" smtClean="0"/>
            <a:t>Definition of TECHNOLOGY</a:t>
          </a:r>
          <a:endParaRPr lang="en-US" sz="2400" dirty="0"/>
        </a:p>
      </dgm:t>
    </dgm:pt>
    <dgm:pt modelId="{4126320C-08FE-4F3F-946B-5DFA9D1272D6}" type="parTrans" cxnId="{04572DC2-9635-46EA-9713-700882978B75}">
      <dgm:prSet/>
      <dgm:spPr/>
      <dgm:t>
        <a:bodyPr/>
        <a:lstStyle/>
        <a:p>
          <a:endParaRPr lang="en-US"/>
        </a:p>
      </dgm:t>
    </dgm:pt>
    <dgm:pt modelId="{EFF8E21D-CBC1-4A3E-8603-56DEFADAC0DE}" type="sibTrans" cxnId="{04572DC2-9635-46EA-9713-700882978B75}">
      <dgm:prSet/>
      <dgm:spPr/>
      <dgm:t>
        <a:bodyPr/>
        <a:lstStyle/>
        <a:p>
          <a:endParaRPr lang="en-US"/>
        </a:p>
      </dgm:t>
    </dgm:pt>
    <dgm:pt modelId="{59DFEEAB-4FD7-4379-B73D-B4057B20BDD3}">
      <dgm:prSet phldrT="[Text]" custT="1"/>
      <dgm:spPr/>
      <dgm:t>
        <a:bodyPr/>
        <a:lstStyle/>
        <a:p>
          <a:r>
            <a:rPr lang="en-US" sz="2400" b="0" i="0" dirty="0" smtClean="0">
              <a:solidFill>
                <a:schemeClr val="tx1"/>
              </a:solidFill>
            </a:rPr>
            <a:t>collection </a:t>
          </a:r>
          <a:r>
            <a:rPr lang="en-US" sz="2400" b="0" i="0" dirty="0" smtClean="0">
              <a:solidFill>
                <a:schemeClr val="tx1"/>
              </a:solidFill>
            </a:rPr>
            <a:t>of </a:t>
          </a:r>
          <a:r>
            <a:rPr lang="en-US" sz="2400" b="0" i="0" dirty="0" smtClean="0">
              <a:solidFill>
                <a:schemeClr val="accent1">
                  <a:lumMod val="75000"/>
                </a:schemeClr>
              </a:solidFill>
              <a:hlinkClick xmlns:r="http://schemas.openxmlformats.org/officeDocument/2006/relationships" r:id="rId1" tooltip="Art techniques and materials"/>
            </a:rPr>
            <a:t>techniques</a:t>
          </a:r>
          <a:r>
            <a:rPr lang="en-US" sz="2400" b="0" i="0" dirty="0" smtClean="0">
              <a:solidFill>
                <a:schemeClr val="accent1"/>
              </a:solidFill>
            </a:rPr>
            <a:t>, </a:t>
          </a:r>
          <a:r>
            <a:rPr lang="en-US" sz="2400" b="0" i="0" dirty="0" smtClean="0">
              <a:solidFill>
                <a:schemeClr val="accent1"/>
              </a:solidFill>
              <a:hlinkClick xmlns:r="http://schemas.openxmlformats.org/officeDocument/2006/relationships" r:id="rId2" tooltip="Skill"/>
            </a:rPr>
            <a:t>skills</a:t>
          </a:r>
          <a:r>
            <a:rPr lang="en-US" sz="2400" b="0" i="0" dirty="0" smtClean="0">
              <a:solidFill>
                <a:schemeClr val="accent1"/>
              </a:solidFill>
            </a:rPr>
            <a:t>, </a:t>
          </a:r>
          <a:r>
            <a:rPr lang="en-US" sz="2400" b="0" i="0" dirty="0" smtClean="0">
              <a:solidFill>
                <a:schemeClr val="accent1"/>
              </a:solidFill>
              <a:hlinkClick xmlns:r="http://schemas.openxmlformats.org/officeDocument/2006/relationships" r:id="rId3" tooltip="Scientific method"/>
            </a:rPr>
            <a:t>methods</a:t>
          </a:r>
          <a:r>
            <a:rPr lang="en-US" sz="2400" b="0" i="0" dirty="0" smtClean="0">
              <a:solidFill>
                <a:schemeClr val="tx1"/>
              </a:solidFill>
            </a:rPr>
            <a:t>, and </a:t>
          </a:r>
          <a:r>
            <a:rPr lang="en-US" sz="2400" b="0" i="0" dirty="0" smtClean="0">
              <a:solidFill>
                <a:schemeClr val="tx1"/>
              </a:solidFill>
              <a:hlinkClick xmlns:r="http://schemas.openxmlformats.org/officeDocument/2006/relationships" r:id="rId4" tooltip="Business process"/>
            </a:rPr>
            <a:t>processes</a:t>
          </a:r>
          <a:r>
            <a:rPr lang="en-US" sz="2400" b="0" i="0" dirty="0" smtClean="0">
              <a:solidFill>
                <a:schemeClr val="tx1"/>
              </a:solidFill>
            </a:rPr>
            <a:t> used in the production of </a:t>
          </a:r>
          <a:r>
            <a:rPr lang="en-US" sz="2400" b="0" i="0" dirty="0" smtClean="0">
              <a:solidFill>
                <a:schemeClr val="tx1"/>
              </a:solidFill>
              <a:hlinkClick xmlns:r="http://schemas.openxmlformats.org/officeDocument/2006/relationships" r:id="rId5" tooltip="Good (economics)"/>
            </a:rPr>
            <a:t>goods</a:t>
          </a:r>
          <a:r>
            <a:rPr lang="en-US" sz="2400" b="0" i="0" dirty="0" smtClean="0">
              <a:solidFill>
                <a:schemeClr val="tx1"/>
              </a:solidFill>
            </a:rPr>
            <a:t> or </a:t>
          </a:r>
          <a:r>
            <a:rPr lang="en-US" sz="2400" b="0" i="0" dirty="0" smtClean="0">
              <a:solidFill>
                <a:schemeClr val="tx1"/>
              </a:solidFill>
              <a:hlinkClick xmlns:r="http://schemas.openxmlformats.org/officeDocument/2006/relationships" r:id="rId6" tooltip="Service (economics)"/>
            </a:rPr>
            <a:t>services</a:t>
          </a:r>
          <a:r>
            <a:rPr lang="en-US" sz="2400" b="0" i="0" dirty="0" smtClean="0">
              <a:solidFill>
                <a:schemeClr val="tx1"/>
              </a:solidFill>
            </a:rPr>
            <a:t> or in the accomplishment of objectives, such as </a:t>
          </a:r>
          <a:r>
            <a:rPr lang="en-US" sz="2400" b="0" i="0" dirty="0" smtClean="0">
              <a:solidFill>
                <a:schemeClr val="tx1"/>
              </a:solidFill>
              <a:hlinkClick xmlns:r="http://schemas.openxmlformats.org/officeDocument/2006/relationships" r:id="rId7" tooltip="Scientific investigation"/>
            </a:rPr>
            <a:t>scientific investigation</a:t>
          </a:r>
          <a:endParaRPr lang="en-US" sz="2400" dirty="0">
            <a:solidFill>
              <a:schemeClr val="tx1"/>
            </a:solidFill>
          </a:endParaRPr>
        </a:p>
      </dgm:t>
    </dgm:pt>
    <dgm:pt modelId="{AF6E9523-CE0D-48E9-A4FE-CEAFC32F1CE6}" type="parTrans" cxnId="{E10FAFE9-1D24-45B0-9F9F-8EBE29834137}">
      <dgm:prSet/>
      <dgm:spPr/>
      <dgm:t>
        <a:bodyPr/>
        <a:lstStyle/>
        <a:p>
          <a:endParaRPr lang="en-US"/>
        </a:p>
      </dgm:t>
    </dgm:pt>
    <dgm:pt modelId="{1DF16778-E608-4321-B469-0B249B5ACC0C}" type="sibTrans" cxnId="{E10FAFE9-1D24-45B0-9F9F-8EBE29834137}">
      <dgm:prSet/>
      <dgm:spPr/>
      <dgm:t>
        <a:bodyPr/>
        <a:lstStyle/>
        <a:p>
          <a:endParaRPr lang="en-US"/>
        </a:p>
      </dgm:t>
    </dgm:pt>
    <dgm:pt modelId="{757CC756-B4AF-4381-807E-39408A376098}" type="pres">
      <dgm:prSet presAssocID="{D7BE3A7D-C2AA-49BA-9F39-9E8F1C543B2A}" presName="linear" presStyleCnt="0">
        <dgm:presLayoutVars>
          <dgm:animLvl val="lvl"/>
          <dgm:resizeHandles val="exact"/>
        </dgm:presLayoutVars>
      </dgm:prSet>
      <dgm:spPr/>
      <dgm:t>
        <a:bodyPr/>
        <a:lstStyle/>
        <a:p>
          <a:endParaRPr lang="en-US"/>
        </a:p>
      </dgm:t>
    </dgm:pt>
    <dgm:pt modelId="{C081F042-EB5B-430F-AA6E-59BC3D383B1A}" type="pres">
      <dgm:prSet presAssocID="{50DB9178-59B1-461E-BCCB-3788553A7376}" presName="parentText" presStyleLbl="node1" presStyleIdx="0" presStyleCnt="2" custScaleY="57514" custLinFactNeighborX="1020" custLinFactNeighborY="-40893">
        <dgm:presLayoutVars>
          <dgm:chMax val="0"/>
          <dgm:bulletEnabled val="1"/>
        </dgm:presLayoutVars>
      </dgm:prSet>
      <dgm:spPr/>
      <dgm:t>
        <a:bodyPr/>
        <a:lstStyle/>
        <a:p>
          <a:endParaRPr lang="en-US"/>
        </a:p>
      </dgm:t>
    </dgm:pt>
    <dgm:pt modelId="{B36AE627-4023-48B4-9996-D8F2B74C51E2}" type="pres">
      <dgm:prSet presAssocID="{50DB9178-59B1-461E-BCCB-3788553A7376}" presName="childText" presStyleLbl="revTx" presStyleIdx="0" presStyleCnt="2" custLinFactNeighborY="-26022">
        <dgm:presLayoutVars>
          <dgm:bulletEnabled val="1"/>
        </dgm:presLayoutVars>
      </dgm:prSet>
      <dgm:spPr/>
      <dgm:t>
        <a:bodyPr/>
        <a:lstStyle/>
        <a:p>
          <a:endParaRPr lang="en-US"/>
        </a:p>
      </dgm:t>
    </dgm:pt>
    <dgm:pt modelId="{42A2D0AC-1A0D-4F57-9D1B-39CFE96EF536}" type="pres">
      <dgm:prSet presAssocID="{FEB2500F-2161-419C-8F6E-1E558F0B0256}" presName="parentText" presStyleLbl="node1" presStyleIdx="1" presStyleCnt="2" custScaleY="57249">
        <dgm:presLayoutVars>
          <dgm:chMax val="0"/>
          <dgm:bulletEnabled val="1"/>
        </dgm:presLayoutVars>
      </dgm:prSet>
      <dgm:spPr/>
      <dgm:t>
        <a:bodyPr/>
        <a:lstStyle/>
        <a:p>
          <a:endParaRPr lang="en-US"/>
        </a:p>
      </dgm:t>
    </dgm:pt>
    <dgm:pt modelId="{EE5EE832-F4D6-44EA-85D5-804EEB0BD5B6}" type="pres">
      <dgm:prSet presAssocID="{FEB2500F-2161-419C-8F6E-1E558F0B0256}" presName="childText" presStyleLbl="revTx" presStyleIdx="1" presStyleCnt="2">
        <dgm:presLayoutVars>
          <dgm:bulletEnabled val="1"/>
        </dgm:presLayoutVars>
      </dgm:prSet>
      <dgm:spPr/>
      <dgm:t>
        <a:bodyPr/>
        <a:lstStyle/>
        <a:p>
          <a:endParaRPr lang="en-US"/>
        </a:p>
      </dgm:t>
    </dgm:pt>
  </dgm:ptLst>
  <dgm:cxnLst>
    <dgm:cxn modelId="{04572DC2-9635-46EA-9713-700882978B75}" srcId="{D7BE3A7D-C2AA-49BA-9F39-9E8F1C543B2A}" destId="{FEB2500F-2161-419C-8F6E-1E558F0B0256}" srcOrd="1" destOrd="0" parTransId="{4126320C-08FE-4F3F-946B-5DFA9D1272D6}" sibTransId="{EFF8E21D-CBC1-4A3E-8603-56DEFADAC0DE}"/>
    <dgm:cxn modelId="{0E808674-0C0D-407C-A1B4-CAD04552A56F}" type="presOf" srcId="{8E5FDB2C-432A-48E3-B22A-2913048ED516}" destId="{B36AE627-4023-48B4-9996-D8F2B74C51E2}" srcOrd="0" destOrd="0" presId="urn:microsoft.com/office/officeart/2005/8/layout/vList2"/>
    <dgm:cxn modelId="{E64212B7-4528-491C-917C-8C30C33BBD16}" type="presOf" srcId="{59DFEEAB-4FD7-4379-B73D-B4057B20BDD3}" destId="{EE5EE832-F4D6-44EA-85D5-804EEB0BD5B6}" srcOrd="0" destOrd="0" presId="urn:microsoft.com/office/officeart/2005/8/layout/vList2"/>
    <dgm:cxn modelId="{1C4455CD-2587-497D-9D56-03F0569E2E52}" srcId="{D7BE3A7D-C2AA-49BA-9F39-9E8F1C543B2A}" destId="{50DB9178-59B1-461E-BCCB-3788553A7376}" srcOrd="0" destOrd="0" parTransId="{6F4AD003-8895-4962-9BD3-84D1FC247A4B}" sibTransId="{25926897-D508-4953-AC5A-A731527594D0}"/>
    <dgm:cxn modelId="{892ADE20-E2CF-4F2E-9376-A965B739A999}" type="presOf" srcId="{FEB2500F-2161-419C-8F6E-1E558F0B0256}" destId="{42A2D0AC-1A0D-4F57-9D1B-39CFE96EF536}" srcOrd="0" destOrd="0" presId="urn:microsoft.com/office/officeart/2005/8/layout/vList2"/>
    <dgm:cxn modelId="{584A3A44-6516-43D4-A43C-AF9631FA6DF9}" type="presOf" srcId="{D7BE3A7D-C2AA-49BA-9F39-9E8F1C543B2A}" destId="{757CC756-B4AF-4381-807E-39408A376098}" srcOrd="0" destOrd="0" presId="urn:microsoft.com/office/officeart/2005/8/layout/vList2"/>
    <dgm:cxn modelId="{ACFC3C3B-FFAB-46AB-82BE-B8372D42D1E2}" type="presOf" srcId="{50DB9178-59B1-461E-BCCB-3788553A7376}" destId="{C081F042-EB5B-430F-AA6E-59BC3D383B1A}" srcOrd="0" destOrd="0" presId="urn:microsoft.com/office/officeart/2005/8/layout/vList2"/>
    <dgm:cxn modelId="{E8531A28-17A6-483C-83E9-E62A59AA9E07}" srcId="{50DB9178-59B1-461E-BCCB-3788553A7376}" destId="{8E5FDB2C-432A-48E3-B22A-2913048ED516}" srcOrd="0" destOrd="0" parTransId="{29F846E3-8E4B-4250-B0C6-2A575D6A002B}" sibTransId="{D8834812-403E-483B-BD63-FB9ABC7D01F1}"/>
    <dgm:cxn modelId="{E10FAFE9-1D24-45B0-9F9F-8EBE29834137}" srcId="{FEB2500F-2161-419C-8F6E-1E558F0B0256}" destId="{59DFEEAB-4FD7-4379-B73D-B4057B20BDD3}" srcOrd="0" destOrd="0" parTransId="{AF6E9523-CE0D-48E9-A4FE-CEAFC32F1CE6}" sibTransId="{1DF16778-E608-4321-B469-0B249B5ACC0C}"/>
    <dgm:cxn modelId="{83615A1F-D084-46F7-A840-4567A35A1549}" type="presParOf" srcId="{757CC756-B4AF-4381-807E-39408A376098}" destId="{C081F042-EB5B-430F-AA6E-59BC3D383B1A}" srcOrd="0" destOrd="0" presId="urn:microsoft.com/office/officeart/2005/8/layout/vList2"/>
    <dgm:cxn modelId="{292B9BA6-9E4C-422D-995E-692E05785293}" type="presParOf" srcId="{757CC756-B4AF-4381-807E-39408A376098}" destId="{B36AE627-4023-48B4-9996-D8F2B74C51E2}" srcOrd="1" destOrd="0" presId="urn:microsoft.com/office/officeart/2005/8/layout/vList2"/>
    <dgm:cxn modelId="{44EC4F45-31D8-4973-8C51-2D346CCB2426}" type="presParOf" srcId="{757CC756-B4AF-4381-807E-39408A376098}" destId="{42A2D0AC-1A0D-4F57-9D1B-39CFE96EF536}" srcOrd="2" destOrd="0" presId="urn:microsoft.com/office/officeart/2005/8/layout/vList2"/>
    <dgm:cxn modelId="{53321D92-F4BE-4CB2-A2EC-0E5B066B685A}" type="presParOf" srcId="{757CC756-B4AF-4381-807E-39408A376098}" destId="{EE5EE832-F4D6-44EA-85D5-804EEB0BD5B6}" srcOrd="3" destOrd="0" presId="urn:microsoft.com/office/officeart/2005/8/layout/vList2"/>
  </dgm:cxnLst>
  <dgm:bg>
    <a:blipFill>
      <a:blip xmlns:r="http://schemas.openxmlformats.org/officeDocument/2006/relationships" r:embed="rId8"/>
      <a:tile tx="0" ty="0" sx="100000" sy="100000" flip="none" algn="tl"/>
    </a:blipFill>
  </dgm:bg>
  <dgm:whole/>
</dgm:dataModel>
</file>

<file path=ppt/diagrams/data2.xml><?xml version="1.0" encoding="utf-8"?>
<dgm:dataModel xmlns:dgm="http://schemas.openxmlformats.org/drawingml/2006/diagram" xmlns:a="http://schemas.openxmlformats.org/drawingml/2006/main">
  <dgm:ptLst>
    <dgm:pt modelId="{5D881C98-0FCA-407D-8002-9549885F27BD}" type="doc">
      <dgm:prSet loTypeId="urn:microsoft.com/office/officeart/2005/8/layout/arrow1" loCatId="process" qsTypeId="urn:microsoft.com/office/officeart/2005/8/quickstyle/simple1" qsCatId="simple" csTypeId="urn:microsoft.com/office/officeart/2005/8/colors/accent1_2" csCatId="accent1" phldr="1"/>
      <dgm:spPr/>
      <dgm:t>
        <a:bodyPr/>
        <a:lstStyle/>
        <a:p>
          <a:endParaRPr lang="en-US"/>
        </a:p>
      </dgm:t>
    </dgm:pt>
    <dgm:pt modelId="{0379B97C-B408-4D10-95BA-EAC1D4E830DB}">
      <dgm:prSet phldrT="[Text]" custT="1"/>
      <dgm:spPr>
        <a:solidFill>
          <a:srgbClr val="92D050"/>
        </a:solidFill>
      </dgm:spPr>
      <dgm:t>
        <a:bodyPr/>
        <a:lstStyle/>
        <a:p>
          <a:r>
            <a:rPr lang="en-IN" sz="2400" dirty="0" smtClean="0"/>
            <a:t>Interest of societal development</a:t>
          </a:r>
          <a:endParaRPr lang="en-US" sz="2400" dirty="0"/>
        </a:p>
      </dgm:t>
    </dgm:pt>
    <dgm:pt modelId="{BA750E23-D56C-46C2-AB82-38299B02924C}" type="parTrans" cxnId="{746874C1-FD14-455F-829E-9764A9181D64}">
      <dgm:prSet/>
      <dgm:spPr/>
      <dgm:t>
        <a:bodyPr/>
        <a:lstStyle/>
        <a:p>
          <a:endParaRPr lang="en-US"/>
        </a:p>
      </dgm:t>
    </dgm:pt>
    <dgm:pt modelId="{65ACC26F-950C-4035-8D09-3ECE6E799232}" type="sibTrans" cxnId="{746874C1-FD14-455F-829E-9764A9181D64}">
      <dgm:prSet/>
      <dgm:spPr/>
      <dgm:t>
        <a:bodyPr/>
        <a:lstStyle/>
        <a:p>
          <a:endParaRPr lang="en-US"/>
        </a:p>
      </dgm:t>
    </dgm:pt>
    <dgm:pt modelId="{CEB4CAD8-6717-425E-A42C-037AB622E502}">
      <dgm:prSet phldrT="[Text]" custT="1"/>
      <dgm:spPr>
        <a:solidFill>
          <a:srgbClr val="FF0000"/>
        </a:solidFill>
      </dgm:spPr>
      <dgm:t>
        <a:bodyPr/>
        <a:lstStyle/>
        <a:p>
          <a:r>
            <a:rPr lang="en-IN" sz="2400" dirty="0" smtClean="0"/>
            <a:t>Against societal ethics and morality</a:t>
          </a:r>
          <a:endParaRPr lang="en-US" sz="2400" dirty="0"/>
        </a:p>
      </dgm:t>
    </dgm:pt>
    <dgm:pt modelId="{991A3577-0046-410A-80EA-26391EFF3BA5}" type="parTrans" cxnId="{C8A5F56F-F23B-4BD3-8BE8-D76133C6FA30}">
      <dgm:prSet/>
      <dgm:spPr/>
      <dgm:t>
        <a:bodyPr/>
        <a:lstStyle/>
        <a:p>
          <a:endParaRPr lang="en-US"/>
        </a:p>
      </dgm:t>
    </dgm:pt>
    <dgm:pt modelId="{3D4FC3A2-2A13-407E-BE55-7D54BF1A1553}" type="sibTrans" cxnId="{C8A5F56F-F23B-4BD3-8BE8-D76133C6FA30}">
      <dgm:prSet/>
      <dgm:spPr/>
      <dgm:t>
        <a:bodyPr/>
        <a:lstStyle/>
        <a:p>
          <a:endParaRPr lang="en-US"/>
        </a:p>
      </dgm:t>
    </dgm:pt>
    <dgm:pt modelId="{D218B078-6336-489A-931D-A65A1620809D}" type="pres">
      <dgm:prSet presAssocID="{5D881C98-0FCA-407D-8002-9549885F27BD}" presName="cycle" presStyleCnt="0">
        <dgm:presLayoutVars>
          <dgm:dir/>
          <dgm:resizeHandles val="exact"/>
        </dgm:presLayoutVars>
      </dgm:prSet>
      <dgm:spPr/>
      <dgm:t>
        <a:bodyPr/>
        <a:lstStyle/>
        <a:p>
          <a:endParaRPr lang="en-US"/>
        </a:p>
      </dgm:t>
    </dgm:pt>
    <dgm:pt modelId="{5EB1B89C-6A8C-49A2-8EFF-E5E5C419B6F4}" type="pres">
      <dgm:prSet presAssocID="{0379B97C-B408-4D10-95BA-EAC1D4E830DB}" presName="arrow" presStyleLbl="node1" presStyleIdx="0" presStyleCnt="2" custScaleX="87521" custRadScaleRad="106907" custRadScaleInc="-7395">
        <dgm:presLayoutVars>
          <dgm:bulletEnabled val="1"/>
        </dgm:presLayoutVars>
      </dgm:prSet>
      <dgm:spPr/>
      <dgm:t>
        <a:bodyPr/>
        <a:lstStyle/>
        <a:p>
          <a:endParaRPr lang="en-US"/>
        </a:p>
      </dgm:t>
    </dgm:pt>
    <dgm:pt modelId="{BA55A5B5-B874-4059-873B-E180BFC81C53}" type="pres">
      <dgm:prSet presAssocID="{CEB4CAD8-6717-425E-A42C-037AB622E502}" presName="arrow" presStyleLbl="node1" presStyleIdx="1" presStyleCnt="2" custScaleX="87521" custRadScaleRad="107795" custRadScaleInc="7333">
        <dgm:presLayoutVars>
          <dgm:bulletEnabled val="1"/>
        </dgm:presLayoutVars>
      </dgm:prSet>
      <dgm:spPr/>
      <dgm:t>
        <a:bodyPr/>
        <a:lstStyle/>
        <a:p>
          <a:endParaRPr lang="en-US"/>
        </a:p>
      </dgm:t>
    </dgm:pt>
  </dgm:ptLst>
  <dgm:cxnLst>
    <dgm:cxn modelId="{D66CD90B-2DC8-4985-AC10-C5D62CA80BA8}" type="presOf" srcId="{5D881C98-0FCA-407D-8002-9549885F27BD}" destId="{D218B078-6336-489A-931D-A65A1620809D}" srcOrd="0" destOrd="0" presId="urn:microsoft.com/office/officeart/2005/8/layout/arrow1"/>
    <dgm:cxn modelId="{746874C1-FD14-455F-829E-9764A9181D64}" srcId="{5D881C98-0FCA-407D-8002-9549885F27BD}" destId="{0379B97C-B408-4D10-95BA-EAC1D4E830DB}" srcOrd="0" destOrd="0" parTransId="{BA750E23-D56C-46C2-AB82-38299B02924C}" sibTransId="{65ACC26F-950C-4035-8D09-3ECE6E799232}"/>
    <dgm:cxn modelId="{4D1B13DF-756E-4E83-B732-D938EDA31F3E}" type="presOf" srcId="{CEB4CAD8-6717-425E-A42C-037AB622E502}" destId="{BA55A5B5-B874-4059-873B-E180BFC81C53}" srcOrd="0" destOrd="0" presId="urn:microsoft.com/office/officeart/2005/8/layout/arrow1"/>
    <dgm:cxn modelId="{C8A5F56F-F23B-4BD3-8BE8-D76133C6FA30}" srcId="{5D881C98-0FCA-407D-8002-9549885F27BD}" destId="{CEB4CAD8-6717-425E-A42C-037AB622E502}" srcOrd="1" destOrd="0" parTransId="{991A3577-0046-410A-80EA-26391EFF3BA5}" sibTransId="{3D4FC3A2-2A13-407E-BE55-7D54BF1A1553}"/>
    <dgm:cxn modelId="{15F37057-A6B7-4781-A93B-3F4E9770E397}" type="presOf" srcId="{0379B97C-B408-4D10-95BA-EAC1D4E830DB}" destId="{5EB1B89C-6A8C-49A2-8EFF-E5E5C419B6F4}" srcOrd="0" destOrd="0" presId="urn:microsoft.com/office/officeart/2005/8/layout/arrow1"/>
    <dgm:cxn modelId="{2F1F2040-48EC-41D2-AF39-8CAA854504A8}" type="presParOf" srcId="{D218B078-6336-489A-931D-A65A1620809D}" destId="{5EB1B89C-6A8C-49A2-8EFF-E5E5C419B6F4}" srcOrd="0" destOrd="0" presId="urn:microsoft.com/office/officeart/2005/8/layout/arrow1"/>
    <dgm:cxn modelId="{32FA5EE5-7D2C-43A7-A97B-74D6A2C94F0F}" type="presParOf" srcId="{D218B078-6336-489A-931D-A65A1620809D}" destId="{BA55A5B5-B874-4059-873B-E180BFC81C53}" srcOrd="1" destOrd="0" presId="urn:microsoft.com/office/officeart/2005/8/layout/arrow1"/>
  </dgm:cxnLst>
  <dgm:bg/>
  <dgm:whole/>
</dgm:dataModel>
</file>

<file path=ppt/diagrams/data3.xml><?xml version="1.0" encoding="utf-8"?>
<dgm:dataModel xmlns:dgm="http://schemas.openxmlformats.org/drawingml/2006/diagram" xmlns:a="http://schemas.openxmlformats.org/drawingml/2006/main">
  <dgm:ptLst>
    <dgm:pt modelId="{C868FA08-3345-4A06-967E-E63C38207349}"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732C29C5-27AD-4B3F-9660-810C6BED92B5}">
      <dgm:prSet phldrT="[Text]"/>
      <dgm:spPr/>
      <dgm:t>
        <a:bodyPr/>
        <a:lstStyle/>
        <a:p>
          <a:r>
            <a:rPr lang="en-US" dirty="0" smtClean="0"/>
            <a:t>Know-Hows</a:t>
          </a:r>
          <a:endParaRPr lang="en-US" dirty="0"/>
        </a:p>
      </dgm:t>
    </dgm:pt>
    <dgm:pt modelId="{4327C1C6-DBD4-475A-AA4E-B089525482D7}" type="parTrans" cxnId="{BEF211E8-9112-45CB-AD7D-A6CD4B64CC07}">
      <dgm:prSet/>
      <dgm:spPr/>
      <dgm:t>
        <a:bodyPr/>
        <a:lstStyle/>
        <a:p>
          <a:endParaRPr lang="en-US"/>
        </a:p>
      </dgm:t>
    </dgm:pt>
    <dgm:pt modelId="{E0854937-7242-453A-817E-B05F791BF93A}" type="sibTrans" cxnId="{BEF211E8-9112-45CB-AD7D-A6CD4B64CC07}">
      <dgm:prSet/>
      <dgm:spPr/>
      <dgm:t>
        <a:bodyPr/>
        <a:lstStyle/>
        <a:p>
          <a:endParaRPr lang="en-US"/>
        </a:p>
      </dgm:t>
    </dgm:pt>
    <dgm:pt modelId="{ECD87701-11DC-4417-BE62-CD583A204296}">
      <dgm:prSet phldrT="[Text]" custT="1"/>
      <dgm:spPr/>
      <dgm:t>
        <a:bodyPr/>
        <a:lstStyle/>
        <a:p>
          <a:pPr algn="just"/>
          <a:r>
            <a:rPr lang="en-US" sz="2000" dirty="0" smtClean="0"/>
            <a:t>It involves practical knowledge on how to accomplish something.</a:t>
          </a:r>
          <a:endParaRPr lang="en-US" sz="2000" dirty="0"/>
        </a:p>
      </dgm:t>
    </dgm:pt>
    <dgm:pt modelId="{69813DA5-1022-4686-BB4D-9D3C6F17621C}" type="parTrans" cxnId="{A8F462AD-3143-4225-B3C2-CD1D18380C8C}">
      <dgm:prSet/>
      <dgm:spPr/>
      <dgm:t>
        <a:bodyPr/>
        <a:lstStyle/>
        <a:p>
          <a:endParaRPr lang="en-US" dirty="0"/>
        </a:p>
      </dgm:t>
    </dgm:pt>
    <dgm:pt modelId="{6EA8755D-D1A0-4AC1-9F4B-FCE6B93F6E2C}" type="sibTrans" cxnId="{A8F462AD-3143-4225-B3C2-CD1D18380C8C}">
      <dgm:prSet/>
      <dgm:spPr/>
      <dgm:t>
        <a:bodyPr/>
        <a:lstStyle/>
        <a:p>
          <a:endParaRPr lang="en-US"/>
        </a:p>
      </dgm:t>
    </dgm:pt>
    <dgm:pt modelId="{2FC8CE14-FA42-424E-BC81-E494E23BE42D}">
      <dgm:prSet phldrT="[Text]" custT="1"/>
      <dgm:spPr/>
      <dgm:t>
        <a:bodyPr/>
        <a:lstStyle/>
        <a:p>
          <a:pPr algn="just"/>
          <a:r>
            <a:rPr lang="en-US" sz="2000" dirty="0" smtClean="0"/>
            <a:t>It doesn’t include knowledge required to carry out major modifications, or upgrades of the products.</a:t>
          </a:r>
          <a:endParaRPr lang="en-US" sz="2000" dirty="0"/>
        </a:p>
      </dgm:t>
    </dgm:pt>
    <dgm:pt modelId="{D2B73FE1-7F68-4F26-A56E-10064E820217}" type="parTrans" cxnId="{A605FD9D-26E3-49BE-B7F9-D4025534BCD3}">
      <dgm:prSet/>
      <dgm:spPr/>
      <dgm:t>
        <a:bodyPr/>
        <a:lstStyle/>
        <a:p>
          <a:endParaRPr lang="en-US" dirty="0"/>
        </a:p>
      </dgm:t>
    </dgm:pt>
    <dgm:pt modelId="{D0BD7EBA-4313-4425-8935-32EA5A9754F0}" type="sibTrans" cxnId="{A605FD9D-26E3-49BE-B7F9-D4025534BCD3}">
      <dgm:prSet/>
      <dgm:spPr/>
      <dgm:t>
        <a:bodyPr/>
        <a:lstStyle/>
        <a:p>
          <a:endParaRPr lang="en-US"/>
        </a:p>
      </dgm:t>
    </dgm:pt>
    <dgm:pt modelId="{D8EE4913-D6D4-4ACA-9528-BFC67676F49C}">
      <dgm:prSet phldrT="[Text]"/>
      <dgm:spPr/>
      <dgm:t>
        <a:bodyPr/>
        <a:lstStyle/>
        <a:p>
          <a:r>
            <a:rPr lang="en-US" dirty="0" smtClean="0"/>
            <a:t>Know-Whys</a:t>
          </a:r>
          <a:endParaRPr lang="en-US" dirty="0"/>
        </a:p>
      </dgm:t>
    </dgm:pt>
    <dgm:pt modelId="{FA080855-390A-4E83-AA53-2E6436569A7B}" type="parTrans" cxnId="{1E0520EE-5AF3-4C0E-B7EA-DE44B214082B}">
      <dgm:prSet/>
      <dgm:spPr/>
      <dgm:t>
        <a:bodyPr/>
        <a:lstStyle/>
        <a:p>
          <a:endParaRPr lang="en-US"/>
        </a:p>
      </dgm:t>
    </dgm:pt>
    <dgm:pt modelId="{B0B60F13-90DC-4277-A307-B6126D8C9FDC}" type="sibTrans" cxnId="{1E0520EE-5AF3-4C0E-B7EA-DE44B214082B}">
      <dgm:prSet/>
      <dgm:spPr/>
      <dgm:t>
        <a:bodyPr/>
        <a:lstStyle/>
        <a:p>
          <a:endParaRPr lang="en-US"/>
        </a:p>
      </dgm:t>
    </dgm:pt>
    <dgm:pt modelId="{181BDCF4-8B02-43EA-9616-9E638E4D90F1}">
      <dgm:prSet phldrT="[Text]"/>
      <dgm:spPr/>
      <dgm:t>
        <a:bodyPr/>
        <a:lstStyle/>
        <a:p>
          <a:pPr algn="just"/>
          <a:r>
            <a:rPr lang="en-US" dirty="0" smtClean="0"/>
            <a:t>It includes iterative experiments using extremely expensive laboratory instruments to  arrive at a conclusion as to ‘</a:t>
          </a:r>
          <a:r>
            <a:rPr lang="en-US" dirty="0" smtClean="0">
              <a:solidFill>
                <a:srgbClr val="00B0F0"/>
              </a:solidFill>
            </a:rPr>
            <a:t>why’ a particular combination of composition, process and shape is optimal.</a:t>
          </a:r>
          <a:endParaRPr lang="en-US" dirty="0">
            <a:solidFill>
              <a:srgbClr val="00B0F0"/>
            </a:solidFill>
          </a:endParaRPr>
        </a:p>
      </dgm:t>
    </dgm:pt>
    <dgm:pt modelId="{50AC47CF-74EB-4F40-A2CA-8381A73EEE88}" type="parTrans" cxnId="{A99A406C-C525-4C7B-BD07-BECB2FF05306}">
      <dgm:prSet/>
      <dgm:spPr/>
      <dgm:t>
        <a:bodyPr/>
        <a:lstStyle/>
        <a:p>
          <a:endParaRPr lang="en-US" dirty="0"/>
        </a:p>
      </dgm:t>
    </dgm:pt>
    <dgm:pt modelId="{128F9B06-C4CC-43B4-9121-DB6C80149D2D}" type="sibTrans" cxnId="{A99A406C-C525-4C7B-BD07-BECB2FF05306}">
      <dgm:prSet/>
      <dgm:spPr/>
      <dgm:t>
        <a:bodyPr/>
        <a:lstStyle/>
        <a:p>
          <a:endParaRPr lang="en-US"/>
        </a:p>
      </dgm:t>
    </dgm:pt>
    <dgm:pt modelId="{A5A13530-8473-4ECB-B5E9-DA02562A7A38}">
      <dgm:prSet phldrT="[Text]" custT="1"/>
      <dgm:spPr/>
      <dgm:t>
        <a:bodyPr/>
        <a:lstStyle/>
        <a:p>
          <a:pPr algn="just"/>
          <a:r>
            <a:rPr lang="en-US" sz="2000" dirty="0" smtClean="0"/>
            <a:t>It is not provided as it provides opportunity to compete with the original firm.</a:t>
          </a:r>
          <a:endParaRPr lang="en-US" sz="2000" dirty="0"/>
        </a:p>
      </dgm:t>
    </dgm:pt>
    <dgm:pt modelId="{3D0FBE63-15E3-4B82-9B5E-A18B7599A378}" type="parTrans" cxnId="{AA4D3D22-5E05-4C17-8471-A627D0264811}">
      <dgm:prSet/>
      <dgm:spPr/>
      <dgm:t>
        <a:bodyPr/>
        <a:lstStyle/>
        <a:p>
          <a:endParaRPr lang="en-US" dirty="0"/>
        </a:p>
      </dgm:t>
    </dgm:pt>
    <dgm:pt modelId="{2F2E29B5-C82C-4AEB-AE59-1F41E92CA4C5}" type="sibTrans" cxnId="{AA4D3D22-5E05-4C17-8471-A627D0264811}">
      <dgm:prSet/>
      <dgm:spPr/>
      <dgm:t>
        <a:bodyPr/>
        <a:lstStyle/>
        <a:p>
          <a:endParaRPr lang="en-US"/>
        </a:p>
      </dgm:t>
    </dgm:pt>
    <dgm:pt modelId="{79039FEE-7A6B-426B-A362-52A675451646}" type="pres">
      <dgm:prSet presAssocID="{C868FA08-3345-4A06-967E-E63C38207349}" presName="diagram" presStyleCnt="0">
        <dgm:presLayoutVars>
          <dgm:chPref val="1"/>
          <dgm:dir/>
          <dgm:animOne val="branch"/>
          <dgm:animLvl val="lvl"/>
          <dgm:resizeHandles/>
        </dgm:presLayoutVars>
      </dgm:prSet>
      <dgm:spPr/>
      <dgm:t>
        <a:bodyPr/>
        <a:lstStyle/>
        <a:p>
          <a:endParaRPr lang="en-US"/>
        </a:p>
      </dgm:t>
    </dgm:pt>
    <dgm:pt modelId="{45A53E94-87AB-4476-862E-795D12CBBB2A}" type="pres">
      <dgm:prSet presAssocID="{732C29C5-27AD-4B3F-9660-810C6BED92B5}" presName="root" presStyleCnt="0"/>
      <dgm:spPr/>
    </dgm:pt>
    <dgm:pt modelId="{50797DDF-F881-46DA-805A-F8488F2AE6E3}" type="pres">
      <dgm:prSet presAssocID="{732C29C5-27AD-4B3F-9660-810C6BED92B5}" presName="rootComposite" presStyleCnt="0"/>
      <dgm:spPr/>
    </dgm:pt>
    <dgm:pt modelId="{B8687CA7-92D3-43DD-9291-15B2EF3A3D01}" type="pres">
      <dgm:prSet presAssocID="{732C29C5-27AD-4B3F-9660-810C6BED92B5}" presName="rootText" presStyleLbl="node1" presStyleIdx="0" presStyleCnt="2" custScaleX="81317" custLinFactNeighborX="2510" custLinFactNeighborY="5853"/>
      <dgm:spPr/>
      <dgm:t>
        <a:bodyPr/>
        <a:lstStyle/>
        <a:p>
          <a:endParaRPr lang="en-US"/>
        </a:p>
      </dgm:t>
    </dgm:pt>
    <dgm:pt modelId="{2F731EB2-E414-4B06-8768-1C8BE90F5F32}" type="pres">
      <dgm:prSet presAssocID="{732C29C5-27AD-4B3F-9660-810C6BED92B5}" presName="rootConnector" presStyleLbl="node1" presStyleIdx="0" presStyleCnt="2"/>
      <dgm:spPr/>
      <dgm:t>
        <a:bodyPr/>
        <a:lstStyle/>
        <a:p>
          <a:endParaRPr lang="en-US"/>
        </a:p>
      </dgm:t>
    </dgm:pt>
    <dgm:pt modelId="{C93704F2-9550-4521-8088-1EEB8DFB44D4}" type="pres">
      <dgm:prSet presAssocID="{732C29C5-27AD-4B3F-9660-810C6BED92B5}" presName="childShape" presStyleCnt="0"/>
      <dgm:spPr/>
    </dgm:pt>
    <dgm:pt modelId="{87DD3F11-9360-4AFB-BC4C-7ACA1D31E15D}" type="pres">
      <dgm:prSet presAssocID="{69813DA5-1022-4686-BB4D-9D3C6F17621C}" presName="Name13" presStyleLbl="parChTrans1D2" presStyleIdx="0" presStyleCnt="4"/>
      <dgm:spPr/>
      <dgm:t>
        <a:bodyPr/>
        <a:lstStyle/>
        <a:p>
          <a:endParaRPr lang="en-US"/>
        </a:p>
      </dgm:t>
    </dgm:pt>
    <dgm:pt modelId="{60BC3E0F-BE75-4D3E-A969-A2BEB928F946}" type="pres">
      <dgm:prSet presAssocID="{ECD87701-11DC-4417-BE62-CD583A204296}" presName="childText" presStyleLbl="bgAcc1" presStyleIdx="0" presStyleCnt="4" custScaleX="131019">
        <dgm:presLayoutVars>
          <dgm:bulletEnabled val="1"/>
        </dgm:presLayoutVars>
      </dgm:prSet>
      <dgm:spPr/>
      <dgm:t>
        <a:bodyPr/>
        <a:lstStyle/>
        <a:p>
          <a:endParaRPr lang="en-US"/>
        </a:p>
      </dgm:t>
    </dgm:pt>
    <dgm:pt modelId="{C3CB4C46-E387-4EA4-9FBD-042706CC81E0}" type="pres">
      <dgm:prSet presAssocID="{D2B73FE1-7F68-4F26-A56E-10064E820217}" presName="Name13" presStyleLbl="parChTrans1D2" presStyleIdx="1" presStyleCnt="4"/>
      <dgm:spPr/>
      <dgm:t>
        <a:bodyPr/>
        <a:lstStyle/>
        <a:p>
          <a:endParaRPr lang="en-US"/>
        </a:p>
      </dgm:t>
    </dgm:pt>
    <dgm:pt modelId="{9362B6E5-BB10-4396-A1DB-5BB31FD7706E}" type="pres">
      <dgm:prSet presAssocID="{2FC8CE14-FA42-424E-BC81-E494E23BE42D}" presName="childText" presStyleLbl="bgAcc1" presStyleIdx="1" presStyleCnt="4" custScaleX="145873" custScaleY="94836">
        <dgm:presLayoutVars>
          <dgm:bulletEnabled val="1"/>
        </dgm:presLayoutVars>
      </dgm:prSet>
      <dgm:spPr/>
      <dgm:t>
        <a:bodyPr/>
        <a:lstStyle/>
        <a:p>
          <a:endParaRPr lang="en-US"/>
        </a:p>
      </dgm:t>
    </dgm:pt>
    <dgm:pt modelId="{46C42C33-4DA9-4349-A673-3268184B7D83}" type="pres">
      <dgm:prSet presAssocID="{D8EE4913-D6D4-4ACA-9528-BFC67676F49C}" presName="root" presStyleCnt="0"/>
      <dgm:spPr/>
    </dgm:pt>
    <dgm:pt modelId="{B888BB6E-0714-4CCD-9E9F-C770478B9CDB}" type="pres">
      <dgm:prSet presAssocID="{D8EE4913-D6D4-4ACA-9528-BFC67676F49C}" presName="rootComposite" presStyleCnt="0"/>
      <dgm:spPr/>
    </dgm:pt>
    <dgm:pt modelId="{B27F615A-C0DA-4B1E-9A00-60DA89A77E99}" type="pres">
      <dgm:prSet presAssocID="{D8EE4913-D6D4-4ACA-9528-BFC67676F49C}" presName="rootText" presStyleLbl="node1" presStyleIdx="1" presStyleCnt="2" custScaleX="64284" custLinFactNeighborX="-7806" custLinFactNeighborY="5853"/>
      <dgm:spPr/>
      <dgm:t>
        <a:bodyPr/>
        <a:lstStyle/>
        <a:p>
          <a:endParaRPr lang="en-US"/>
        </a:p>
      </dgm:t>
    </dgm:pt>
    <dgm:pt modelId="{D1A7ABB3-ADEB-4FF9-82EF-BFF5F2C45E4E}" type="pres">
      <dgm:prSet presAssocID="{D8EE4913-D6D4-4ACA-9528-BFC67676F49C}" presName="rootConnector" presStyleLbl="node1" presStyleIdx="1" presStyleCnt="2"/>
      <dgm:spPr/>
      <dgm:t>
        <a:bodyPr/>
        <a:lstStyle/>
        <a:p>
          <a:endParaRPr lang="en-US"/>
        </a:p>
      </dgm:t>
    </dgm:pt>
    <dgm:pt modelId="{0E76347A-235B-4258-AF67-D82599FE93D4}" type="pres">
      <dgm:prSet presAssocID="{D8EE4913-D6D4-4ACA-9528-BFC67676F49C}" presName="childShape" presStyleCnt="0"/>
      <dgm:spPr/>
    </dgm:pt>
    <dgm:pt modelId="{4E4C5E28-7268-4AB4-B540-43261A4071EC}" type="pres">
      <dgm:prSet presAssocID="{50AC47CF-74EB-4F40-A2CA-8381A73EEE88}" presName="Name13" presStyleLbl="parChTrans1D2" presStyleIdx="2" presStyleCnt="4"/>
      <dgm:spPr/>
      <dgm:t>
        <a:bodyPr/>
        <a:lstStyle/>
        <a:p>
          <a:endParaRPr lang="en-US"/>
        </a:p>
      </dgm:t>
    </dgm:pt>
    <dgm:pt modelId="{542100CF-141C-4935-8EFD-776E0819090C}" type="pres">
      <dgm:prSet presAssocID="{181BDCF4-8B02-43EA-9616-9E638E4D90F1}" presName="childText" presStyleLbl="bgAcc1" presStyleIdx="2" presStyleCnt="4" custScaleX="149100" custLinFactNeighborX="-11899" custLinFactNeighborY="8223">
        <dgm:presLayoutVars>
          <dgm:bulletEnabled val="1"/>
        </dgm:presLayoutVars>
      </dgm:prSet>
      <dgm:spPr/>
      <dgm:t>
        <a:bodyPr/>
        <a:lstStyle/>
        <a:p>
          <a:endParaRPr lang="en-US"/>
        </a:p>
      </dgm:t>
    </dgm:pt>
    <dgm:pt modelId="{A1461A4E-388F-4B60-83C2-4CD4AA6ACEAE}" type="pres">
      <dgm:prSet presAssocID="{3D0FBE63-15E3-4B82-9B5E-A18B7599A378}" presName="Name13" presStyleLbl="parChTrans1D2" presStyleIdx="3" presStyleCnt="4"/>
      <dgm:spPr/>
      <dgm:t>
        <a:bodyPr/>
        <a:lstStyle/>
        <a:p>
          <a:endParaRPr lang="en-US"/>
        </a:p>
      </dgm:t>
    </dgm:pt>
    <dgm:pt modelId="{8BDC3B86-EE20-45B8-B91E-5D05495015BB}" type="pres">
      <dgm:prSet presAssocID="{A5A13530-8473-4ECB-B5E9-DA02562A7A38}" presName="childText" presStyleLbl="bgAcc1" presStyleIdx="3" presStyleCnt="4" custScaleX="134165" custLinFactNeighborX="-11899" custLinFactNeighborY="-1890">
        <dgm:presLayoutVars>
          <dgm:bulletEnabled val="1"/>
        </dgm:presLayoutVars>
      </dgm:prSet>
      <dgm:spPr/>
      <dgm:t>
        <a:bodyPr/>
        <a:lstStyle/>
        <a:p>
          <a:endParaRPr lang="en-US"/>
        </a:p>
      </dgm:t>
    </dgm:pt>
  </dgm:ptLst>
  <dgm:cxnLst>
    <dgm:cxn modelId="{C1AAE3C0-292F-4382-8591-06AA830CDB1B}" type="presOf" srcId="{A5A13530-8473-4ECB-B5E9-DA02562A7A38}" destId="{8BDC3B86-EE20-45B8-B91E-5D05495015BB}" srcOrd="0" destOrd="0" presId="urn:microsoft.com/office/officeart/2005/8/layout/hierarchy3"/>
    <dgm:cxn modelId="{363749CD-01B1-4D29-8623-CE9B13A3278B}" type="presOf" srcId="{69813DA5-1022-4686-BB4D-9D3C6F17621C}" destId="{87DD3F11-9360-4AFB-BC4C-7ACA1D31E15D}" srcOrd="0" destOrd="0" presId="urn:microsoft.com/office/officeart/2005/8/layout/hierarchy3"/>
    <dgm:cxn modelId="{8885CADD-905C-4B6C-A5B8-9A59EE71AD23}" type="presOf" srcId="{732C29C5-27AD-4B3F-9660-810C6BED92B5}" destId="{B8687CA7-92D3-43DD-9291-15B2EF3A3D01}" srcOrd="0" destOrd="0" presId="urn:microsoft.com/office/officeart/2005/8/layout/hierarchy3"/>
    <dgm:cxn modelId="{8C1F3B3D-CE49-43E9-8BD9-174851FADBBC}" type="presOf" srcId="{D8EE4913-D6D4-4ACA-9528-BFC67676F49C}" destId="{D1A7ABB3-ADEB-4FF9-82EF-BFF5F2C45E4E}" srcOrd="1" destOrd="0" presId="urn:microsoft.com/office/officeart/2005/8/layout/hierarchy3"/>
    <dgm:cxn modelId="{BEF211E8-9112-45CB-AD7D-A6CD4B64CC07}" srcId="{C868FA08-3345-4A06-967E-E63C38207349}" destId="{732C29C5-27AD-4B3F-9660-810C6BED92B5}" srcOrd="0" destOrd="0" parTransId="{4327C1C6-DBD4-475A-AA4E-B089525482D7}" sibTransId="{E0854937-7242-453A-817E-B05F791BF93A}"/>
    <dgm:cxn modelId="{8A169A30-E988-425E-B362-C858DFC28B0F}" type="presOf" srcId="{2FC8CE14-FA42-424E-BC81-E494E23BE42D}" destId="{9362B6E5-BB10-4396-A1DB-5BB31FD7706E}" srcOrd="0" destOrd="0" presId="urn:microsoft.com/office/officeart/2005/8/layout/hierarchy3"/>
    <dgm:cxn modelId="{7212F439-E233-48BB-9184-6512D3277B9B}" type="presOf" srcId="{C868FA08-3345-4A06-967E-E63C38207349}" destId="{79039FEE-7A6B-426B-A362-52A675451646}" srcOrd="0" destOrd="0" presId="urn:microsoft.com/office/officeart/2005/8/layout/hierarchy3"/>
    <dgm:cxn modelId="{9E91161D-6EAF-45E9-BEF3-13CAFB28DD06}" type="presOf" srcId="{ECD87701-11DC-4417-BE62-CD583A204296}" destId="{60BC3E0F-BE75-4D3E-A969-A2BEB928F946}" srcOrd="0" destOrd="0" presId="urn:microsoft.com/office/officeart/2005/8/layout/hierarchy3"/>
    <dgm:cxn modelId="{98A5895E-D855-41F7-A4B4-8D507F4DF95B}" type="presOf" srcId="{D8EE4913-D6D4-4ACA-9528-BFC67676F49C}" destId="{B27F615A-C0DA-4B1E-9A00-60DA89A77E99}" srcOrd="0" destOrd="0" presId="urn:microsoft.com/office/officeart/2005/8/layout/hierarchy3"/>
    <dgm:cxn modelId="{A605FD9D-26E3-49BE-B7F9-D4025534BCD3}" srcId="{732C29C5-27AD-4B3F-9660-810C6BED92B5}" destId="{2FC8CE14-FA42-424E-BC81-E494E23BE42D}" srcOrd="1" destOrd="0" parTransId="{D2B73FE1-7F68-4F26-A56E-10064E820217}" sibTransId="{D0BD7EBA-4313-4425-8935-32EA5A9754F0}"/>
    <dgm:cxn modelId="{1E0520EE-5AF3-4C0E-B7EA-DE44B214082B}" srcId="{C868FA08-3345-4A06-967E-E63C38207349}" destId="{D8EE4913-D6D4-4ACA-9528-BFC67676F49C}" srcOrd="1" destOrd="0" parTransId="{FA080855-390A-4E83-AA53-2E6436569A7B}" sibTransId="{B0B60F13-90DC-4277-A307-B6126D8C9FDC}"/>
    <dgm:cxn modelId="{2B69A729-72CC-403B-9B1E-A81C954E330F}" type="presOf" srcId="{732C29C5-27AD-4B3F-9660-810C6BED92B5}" destId="{2F731EB2-E414-4B06-8768-1C8BE90F5F32}" srcOrd="1" destOrd="0" presId="urn:microsoft.com/office/officeart/2005/8/layout/hierarchy3"/>
    <dgm:cxn modelId="{42812ACD-0345-4D2F-89F3-B60F071F01BC}" type="presOf" srcId="{50AC47CF-74EB-4F40-A2CA-8381A73EEE88}" destId="{4E4C5E28-7268-4AB4-B540-43261A4071EC}" srcOrd="0" destOrd="0" presId="urn:microsoft.com/office/officeart/2005/8/layout/hierarchy3"/>
    <dgm:cxn modelId="{5C1E9E05-E880-4223-9529-1855495FE049}" type="presOf" srcId="{181BDCF4-8B02-43EA-9616-9E638E4D90F1}" destId="{542100CF-141C-4935-8EFD-776E0819090C}" srcOrd="0" destOrd="0" presId="urn:microsoft.com/office/officeart/2005/8/layout/hierarchy3"/>
    <dgm:cxn modelId="{A8F462AD-3143-4225-B3C2-CD1D18380C8C}" srcId="{732C29C5-27AD-4B3F-9660-810C6BED92B5}" destId="{ECD87701-11DC-4417-BE62-CD583A204296}" srcOrd="0" destOrd="0" parTransId="{69813DA5-1022-4686-BB4D-9D3C6F17621C}" sibTransId="{6EA8755D-D1A0-4AC1-9F4B-FCE6B93F6E2C}"/>
    <dgm:cxn modelId="{A99A406C-C525-4C7B-BD07-BECB2FF05306}" srcId="{D8EE4913-D6D4-4ACA-9528-BFC67676F49C}" destId="{181BDCF4-8B02-43EA-9616-9E638E4D90F1}" srcOrd="0" destOrd="0" parTransId="{50AC47CF-74EB-4F40-A2CA-8381A73EEE88}" sibTransId="{128F9B06-C4CC-43B4-9121-DB6C80149D2D}"/>
    <dgm:cxn modelId="{AA4D3D22-5E05-4C17-8471-A627D0264811}" srcId="{D8EE4913-D6D4-4ACA-9528-BFC67676F49C}" destId="{A5A13530-8473-4ECB-B5E9-DA02562A7A38}" srcOrd="1" destOrd="0" parTransId="{3D0FBE63-15E3-4B82-9B5E-A18B7599A378}" sibTransId="{2F2E29B5-C82C-4AEB-AE59-1F41E92CA4C5}"/>
    <dgm:cxn modelId="{F3D01074-FE62-483B-8D9F-D386C3BB5BE1}" type="presOf" srcId="{D2B73FE1-7F68-4F26-A56E-10064E820217}" destId="{C3CB4C46-E387-4EA4-9FBD-042706CC81E0}" srcOrd="0" destOrd="0" presId="urn:microsoft.com/office/officeart/2005/8/layout/hierarchy3"/>
    <dgm:cxn modelId="{FF8C84C5-4C54-42B0-A9AB-C360824D2009}" type="presOf" srcId="{3D0FBE63-15E3-4B82-9B5E-A18B7599A378}" destId="{A1461A4E-388F-4B60-83C2-4CD4AA6ACEAE}" srcOrd="0" destOrd="0" presId="urn:microsoft.com/office/officeart/2005/8/layout/hierarchy3"/>
    <dgm:cxn modelId="{3D85D587-1599-42F6-9532-A2515F9923AE}" type="presParOf" srcId="{79039FEE-7A6B-426B-A362-52A675451646}" destId="{45A53E94-87AB-4476-862E-795D12CBBB2A}" srcOrd="0" destOrd="0" presId="urn:microsoft.com/office/officeart/2005/8/layout/hierarchy3"/>
    <dgm:cxn modelId="{F2912282-90A4-43E4-B11A-E3DD4D8B57D3}" type="presParOf" srcId="{45A53E94-87AB-4476-862E-795D12CBBB2A}" destId="{50797DDF-F881-46DA-805A-F8488F2AE6E3}" srcOrd="0" destOrd="0" presId="urn:microsoft.com/office/officeart/2005/8/layout/hierarchy3"/>
    <dgm:cxn modelId="{8C2F4246-D762-4CC0-9521-66A1F8F83081}" type="presParOf" srcId="{50797DDF-F881-46DA-805A-F8488F2AE6E3}" destId="{B8687CA7-92D3-43DD-9291-15B2EF3A3D01}" srcOrd="0" destOrd="0" presId="urn:microsoft.com/office/officeart/2005/8/layout/hierarchy3"/>
    <dgm:cxn modelId="{69184A85-0025-41D8-A342-6F7CD5A64161}" type="presParOf" srcId="{50797DDF-F881-46DA-805A-F8488F2AE6E3}" destId="{2F731EB2-E414-4B06-8768-1C8BE90F5F32}" srcOrd="1" destOrd="0" presId="urn:microsoft.com/office/officeart/2005/8/layout/hierarchy3"/>
    <dgm:cxn modelId="{7E3C9AAB-E16E-4B31-BC0C-B9C0F04B9460}" type="presParOf" srcId="{45A53E94-87AB-4476-862E-795D12CBBB2A}" destId="{C93704F2-9550-4521-8088-1EEB8DFB44D4}" srcOrd="1" destOrd="0" presId="urn:microsoft.com/office/officeart/2005/8/layout/hierarchy3"/>
    <dgm:cxn modelId="{346AD80D-752C-4ABF-848F-06DE1EB40522}" type="presParOf" srcId="{C93704F2-9550-4521-8088-1EEB8DFB44D4}" destId="{87DD3F11-9360-4AFB-BC4C-7ACA1D31E15D}" srcOrd="0" destOrd="0" presId="urn:microsoft.com/office/officeart/2005/8/layout/hierarchy3"/>
    <dgm:cxn modelId="{01700603-3C97-4150-884F-1151DB020C30}" type="presParOf" srcId="{C93704F2-9550-4521-8088-1EEB8DFB44D4}" destId="{60BC3E0F-BE75-4D3E-A969-A2BEB928F946}" srcOrd="1" destOrd="0" presId="urn:microsoft.com/office/officeart/2005/8/layout/hierarchy3"/>
    <dgm:cxn modelId="{66D6D7AF-F1F3-4234-9AA2-02BF867A0E20}" type="presParOf" srcId="{C93704F2-9550-4521-8088-1EEB8DFB44D4}" destId="{C3CB4C46-E387-4EA4-9FBD-042706CC81E0}" srcOrd="2" destOrd="0" presId="urn:microsoft.com/office/officeart/2005/8/layout/hierarchy3"/>
    <dgm:cxn modelId="{E6EA07FB-A20A-4242-8448-CA12AB2A06CD}" type="presParOf" srcId="{C93704F2-9550-4521-8088-1EEB8DFB44D4}" destId="{9362B6E5-BB10-4396-A1DB-5BB31FD7706E}" srcOrd="3" destOrd="0" presId="urn:microsoft.com/office/officeart/2005/8/layout/hierarchy3"/>
    <dgm:cxn modelId="{604E7361-9B42-4FDB-AAB8-29DBA54A4AAD}" type="presParOf" srcId="{79039FEE-7A6B-426B-A362-52A675451646}" destId="{46C42C33-4DA9-4349-A673-3268184B7D83}" srcOrd="1" destOrd="0" presId="urn:microsoft.com/office/officeart/2005/8/layout/hierarchy3"/>
    <dgm:cxn modelId="{8BFEC4DA-D649-495F-A317-71783BE4B66C}" type="presParOf" srcId="{46C42C33-4DA9-4349-A673-3268184B7D83}" destId="{B888BB6E-0714-4CCD-9E9F-C770478B9CDB}" srcOrd="0" destOrd="0" presId="urn:microsoft.com/office/officeart/2005/8/layout/hierarchy3"/>
    <dgm:cxn modelId="{A7584FC3-B55F-451A-8E1C-E0E022B2221B}" type="presParOf" srcId="{B888BB6E-0714-4CCD-9E9F-C770478B9CDB}" destId="{B27F615A-C0DA-4B1E-9A00-60DA89A77E99}" srcOrd="0" destOrd="0" presId="urn:microsoft.com/office/officeart/2005/8/layout/hierarchy3"/>
    <dgm:cxn modelId="{03BB564F-2093-49F4-B146-E8C1243F1E25}" type="presParOf" srcId="{B888BB6E-0714-4CCD-9E9F-C770478B9CDB}" destId="{D1A7ABB3-ADEB-4FF9-82EF-BFF5F2C45E4E}" srcOrd="1" destOrd="0" presId="urn:microsoft.com/office/officeart/2005/8/layout/hierarchy3"/>
    <dgm:cxn modelId="{F56D948C-FCE0-47AF-B2E6-60DD104142C5}" type="presParOf" srcId="{46C42C33-4DA9-4349-A673-3268184B7D83}" destId="{0E76347A-235B-4258-AF67-D82599FE93D4}" srcOrd="1" destOrd="0" presId="urn:microsoft.com/office/officeart/2005/8/layout/hierarchy3"/>
    <dgm:cxn modelId="{5473F4F4-CE35-4E07-A296-8FC9EBB3A021}" type="presParOf" srcId="{0E76347A-235B-4258-AF67-D82599FE93D4}" destId="{4E4C5E28-7268-4AB4-B540-43261A4071EC}" srcOrd="0" destOrd="0" presId="urn:microsoft.com/office/officeart/2005/8/layout/hierarchy3"/>
    <dgm:cxn modelId="{BB96DE39-1288-4137-BACC-E0293ACDE641}" type="presParOf" srcId="{0E76347A-235B-4258-AF67-D82599FE93D4}" destId="{542100CF-141C-4935-8EFD-776E0819090C}" srcOrd="1" destOrd="0" presId="urn:microsoft.com/office/officeart/2005/8/layout/hierarchy3"/>
    <dgm:cxn modelId="{FCB080A3-512B-446B-BB84-B9EDF5A6218B}" type="presParOf" srcId="{0E76347A-235B-4258-AF67-D82599FE93D4}" destId="{A1461A4E-388F-4B60-83C2-4CD4AA6ACEAE}" srcOrd="2" destOrd="0" presId="urn:microsoft.com/office/officeart/2005/8/layout/hierarchy3"/>
    <dgm:cxn modelId="{3EAA7A84-FE29-44E4-95D8-EEA0D390D52E}" type="presParOf" srcId="{0E76347A-235B-4258-AF67-D82599FE93D4}" destId="{8BDC3B86-EE20-45B8-B91E-5D05495015BB}" srcOrd="3" destOrd="0" presId="urn:microsoft.com/office/officeart/2005/8/layout/hierarchy3"/>
  </dgm:cxnLst>
  <dgm:bg/>
  <dgm:whole/>
</dgm:dataModel>
</file>

<file path=ppt/diagrams/data4.xml><?xml version="1.0" encoding="utf-8"?>
<dgm:dataModel xmlns:dgm="http://schemas.openxmlformats.org/drawingml/2006/diagram" xmlns:a="http://schemas.openxmlformats.org/drawingml/2006/main">
  <dgm:ptLst>
    <dgm:pt modelId="{C3AED0B5-BD92-40A7-A61A-30F7E6B4CA9A}"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en-US"/>
        </a:p>
      </dgm:t>
    </dgm:pt>
    <dgm:pt modelId="{72AD1DA1-5420-4226-8114-2593365A4697}">
      <dgm:prSet phldrT="[Text]"/>
      <dgm:spPr/>
      <dgm:t>
        <a:bodyPr/>
        <a:lstStyle/>
        <a:p>
          <a:r>
            <a:rPr lang="en-US" dirty="0" smtClean="0"/>
            <a:t>Types of ToT</a:t>
          </a:r>
          <a:endParaRPr lang="en-US" dirty="0"/>
        </a:p>
      </dgm:t>
    </dgm:pt>
    <dgm:pt modelId="{5AE90DBE-AEC2-4C09-A8D9-16A976600538}" type="parTrans" cxnId="{C9967F88-03F0-4A16-8D5A-80572C94F931}">
      <dgm:prSet/>
      <dgm:spPr/>
      <dgm:t>
        <a:bodyPr/>
        <a:lstStyle/>
        <a:p>
          <a:endParaRPr lang="en-US"/>
        </a:p>
      </dgm:t>
    </dgm:pt>
    <dgm:pt modelId="{7940D301-2C3E-41DD-8057-BDEA80167BCC}" type="sibTrans" cxnId="{C9967F88-03F0-4A16-8D5A-80572C94F931}">
      <dgm:prSet/>
      <dgm:spPr/>
      <dgm:t>
        <a:bodyPr/>
        <a:lstStyle/>
        <a:p>
          <a:endParaRPr lang="en-US"/>
        </a:p>
      </dgm:t>
    </dgm:pt>
    <dgm:pt modelId="{EE83FAEB-79F0-4F01-B5D6-E6349514B12B}">
      <dgm:prSet phldrT="[Text]" custT="1"/>
      <dgm:spPr/>
      <dgm:t>
        <a:bodyPr/>
        <a:lstStyle/>
        <a:p>
          <a:r>
            <a:rPr lang="en-IN" sz="2800" dirty="0" smtClean="0"/>
            <a:t>Licensed Production Agreements</a:t>
          </a:r>
          <a:endParaRPr lang="en-US" sz="2800" dirty="0"/>
        </a:p>
      </dgm:t>
    </dgm:pt>
    <dgm:pt modelId="{BAE6BFBD-2E20-4799-A9CC-A6ACDC61B44E}" type="parTrans" cxnId="{8A1090EF-E179-46E6-B491-C0DBEA61D4F8}">
      <dgm:prSet/>
      <dgm:spPr/>
      <dgm:t>
        <a:bodyPr/>
        <a:lstStyle/>
        <a:p>
          <a:endParaRPr lang="en-US" dirty="0"/>
        </a:p>
      </dgm:t>
    </dgm:pt>
    <dgm:pt modelId="{AE22FA67-58D3-475E-A248-7435364D8B89}" type="sibTrans" cxnId="{8A1090EF-E179-46E6-B491-C0DBEA61D4F8}">
      <dgm:prSet/>
      <dgm:spPr/>
      <dgm:t>
        <a:bodyPr/>
        <a:lstStyle/>
        <a:p>
          <a:endParaRPr lang="en-US"/>
        </a:p>
      </dgm:t>
    </dgm:pt>
    <dgm:pt modelId="{580FC0D6-958B-4ADA-9FDD-70EDC05A33F1}">
      <dgm:prSet phldrT="[Text]" custT="1"/>
      <dgm:spPr/>
      <dgm:t>
        <a:bodyPr/>
        <a:lstStyle/>
        <a:p>
          <a:r>
            <a:rPr lang="en-IN" sz="2800" dirty="0" smtClean="0"/>
            <a:t>Coproduction Agreements</a:t>
          </a:r>
          <a:endParaRPr lang="en-US" sz="2800" dirty="0"/>
        </a:p>
      </dgm:t>
    </dgm:pt>
    <dgm:pt modelId="{DE2AE1BB-67F2-44BA-93F2-4C1B76F85580}" type="parTrans" cxnId="{962DD511-02CE-49C3-B9A3-A684A66959ED}">
      <dgm:prSet/>
      <dgm:spPr/>
      <dgm:t>
        <a:bodyPr/>
        <a:lstStyle/>
        <a:p>
          <a:endParaRPr lang="en-US" dirty="0"/>
        </a:p>
      </dgm:t>
    </dgm:pt>
    <dgm:pt modelId="{84E85D5C-3F00-46B8-8980-BE38042E06B8}" type="sibTrans" cxnId="{962DD511-02CE-49C3-B9A3-A684A66959ED}">
      <dgm:prSet/>
      <dgm:spPr/>
      <dgm:t>
        <a:bodyPr/>
        <a:lstStyle/>
        <a:p>
          <a:endParaRPr lang="en-US"/>
        </a:p>
      </dgm:t>
    </dgm:pt>
    <dgm:pt modelId="{80CDA5F8-89FF-40FC-8CE3-15D0A103D2CF}">
      <dgm:prSet custT="1"/>
      <dgm:spPr/>
      <dgm:t>
        <a:bodyPr/>
        <a:lstStyle/>
        <a:p>
          <a:r>
            <a:rPr lang="en-IN" sz="2800" dirty="0" smtClean="0"/>
            <a:t>Joint Venture Agreements</a:t>
          </a:r>
          <a:endParaRPr lang="en-US" sz="2800" dirty="0"/>
        </a:p>
      </dgm:t>
    </dgm:pt>
    <dgm:pt modelId="{031DB74C-ECCC-43A0-BE53-940A5B698587}" type="parTrans" cxnId="{8F759DE0-5AC9-4659-B2EF-FAF058C056B8}">
      <dgm:prSet/>
      <dgm:spPr/>
      <dgm:t>
        <a:bodyPr/>
        <a:lstStyle/>
        <a:p>
          <a:endParaRPr lang="en-US" dirty="0"/>
        </a:p>
      </dgm:t>
    </dgm:pt>
    <dgm:pt modelId="{89A79CA7-D9F0-4D56-B78B-0BD92CD51971}" type="sibTrans" cxnId="{8F759DE0-5AC9-4659-B2EF-FAF058C056B8}">
      <dgm:prSet/>
      <dgm:spPr/>
      <dgm:t>
        <a:bodyPr/>
        <a:lstStyle/>
        <a:p>
          <a:endParaRPr lang="en-US"/>
        </a:p>
      </dgm:t>
    </dgm:pt>
    <dgm:pt modelId="{7B45870F-AEFC-4029-93AD-062E75E2706B}">
      <dgm:prSet custT="1"/>
      <dgm:spPr/>
      <dgm:t>
        <a:bodyPr/>
        <a:lstStyle/>
        <a:p>
          <a:r>
            <a:rPr lang="en-IN" sz="2800" dirty="0" smtClean="0"/>
            <a:t>Foreign Design Assistance</a:t>
          </a:r>
          <a:endParaRPr lang="en-US" sz="2800" dirty="0"/>
        </a:p>
      </dgm:t>
    </dgm:pt>
    <dgm:pt modelId="{0E1AA3A9-6720-4A24-B726-173E24F0CAD4}" type="parTrans" cxnId="{2891C0E2-B781-4211-A6D7-B157D3B9E494}">
      <dgm:prSet/>
      <dgm:spPr/>
      <dgm:t>
        <a:bodyPr/>
        <a:lstStyle/>
        <a:p>
          <a:endParaRPr lang="en-US" dirty="0"/>
        </a:p>
      </dgm:t>
    </dgm:pt>
    <dgm:pt modelId="{86E36E7F-098D-43C8-9174-B6C0DCC5C0ED}" type="sibTrans" cxnId="{2891C0E2-B781-4211-A6D7-B157D3B9E494}">
      <dgm:prSet/>
      <dgm:spPr/>
      <dgm:t>
        <a:bodyPr/>
        <a:lstStyle/>
        <a:p>
          <a:endParaRPr lang="en-US"/>
        </a:p>
      </dgm:t>
    </dgm:pt>
    <dgm:pt modelId="{DA0F79F8-178A-4F3D-B7E8-07757CCD195C}" type="pres">
      <dgm:prSet presAssocID="{C3AED0B5-BD92-40A7-A61A-30F7E6B4CA9A}" presName="diagram" presStyleCnt="0">
        <dgm:presLayoutVars>
          <dgm:chPref val="1"/>
          <dgm:dir/>
          <dgm:animOne val="branch"/>
          <dgm:animLvl val="lvl"/>
          <dgm:resizeHandles/>
        </dgm:presLayoutVars>
      </dgm:prSet>
      <dgm:spPr/>
      <dgm:t>
        <a:bodyPr/>
        <a:lstStyle/>
        <a:p>
          <a:endParaRPr lang="en-US"/>
        </a:p>
      </dgm:t>
    </dgm:pt>
    <dgm:pt modelId="{BDC6E2CB-CF49-48A7-81F6-9F01A8049F9E}" type="pres">
      <dgm:prSet presAssocID="{72AD1DA1-5420-4226-8114-2593365A4697}" presName="root" presStyleCnt="0"/>
      <dgm:spPr/>
    </dgm:pt>
    <dgm:pt modelId="{D0B33077-58D7-40C0-8941-2C73E9C82B3B}" type="pres">
      <dgm:prSet presAssocID="{72AD1DA1-5420-4226-8114-2593365A4697}" presName="rootComposite" presStyleCnt="0"/>
      <dgm:spPr/>
    </dgm:pt>
    <dgm:pt modelId="{A1E8FA7D-BB22-487D-A4F2-A54166C775A0}" type="pres">
      <dgm:prSet presAssocID="{72AD1DA1-5420-4226-8114-2593365A4697}" presName="rootText" presStyleLbl="node1" presStyleIdx="0" presStyleCnt="1" custScaleX="200219" custLinFactNeighborX="-84436" custLinFactNeighborY="9360"/>
      <dgm:spPr/>
      <dgm:t>
        <a:bodyPr/>
        <a:lstStyle/>
        <a:p>
          <a:endParaRPr lang="en-US"/>
        </a:p>
      </dgm:t>
    </dgm:pt>
    <dgm:pt modelId="{FE419B32-ADD9-4254-923A-756D5B85F777}" type="pres">
      <dgm:prSet presAssocID="{72AD1DA1-5420-4226-8114-2593365A4697}" presName="rootConnector" presStyleLbl="node1" presStyleIdx="0" presStyleCnt="1"/>
      <dgm:spPr/>
      <dgm:t>
        <a:bodyPr/>
        <a:lstStyle/>
        <a:p>
          <a:endParaRPr lang="en-US"/>
        </a:p>
      </dgm:t>
    </dgm:pt>
    <dgm:pt modelId="{B462C928-F4BD-4E8E-B082-0FDD46A4271C}" type="pres">
      <dgm:prSet presAssocID="{72AD1DA1-5420-4226-8114-2593365A4697}" presName="childShape" presStyleCnt="0"/>
      <dgm:spPr/>
    </dgm:pt>
    <dgm:pt modelId="{EB93FA5A-5B0E-4D0A-AE9D-39CD49C21FA4}" type="pres">
      <dgm:prSet presAssocID="{BAE6BFBD-2E20-4799-A9CC-A6ACDC61B44E}" presName="Name13" presStyleLbl="parChTrans1D2" presStyleIdx="0" presStyleCnt="4"/>
      <dgm:spPr/>
      <dgm:t>
        <a:bodyPr/>
        <a:lstStyle/>
        <a:p>
          <a:endParaRPr lang="en-US"/>
        </a:p>
      </dgm:t>
    </dgm:pt>
    <dgm:pt modelId="{5336C8A0-607B-47F5-BD00-0654093554D0}" type="pres">
      <dgm:prSet presAssocID="{EE83FAEB-79F0-4F01-B5D6-E6349514B12B}" presName="childText" presStyleLbl="bgAcc1" presStyleIdx="0" presStyleCnt="4" custScaleX="301128">
        <dgm:presLayoutVars>
          <dgm:bulletEnabled val="1"/>
        </dgm:presLayoutVars>
      </dgm:prSet>
      <dgm:spPr/>
      <dgm:t>
        <a:bodyPr/>
        <a:lstStyle/>
        <a:p>
          <a:endParaRPr lang="en-US"/>
        </a:p>
      </dgm:t>
    </dgm:pt>
    <dgm:pt modelId="{CD6E25F1-B1C1-463C-8E07-634AEA760AAA}" type="pres">
      <dgm:prSet presAssocID="{DE2AE1BB-67F2-44BA-93F2-4C1B76F85580}" presName="Name13" presStyleLbl="parChTrans1D2" presStyleIdx="1" presStyleCnt="4"/>
      <dgm:spPr/>
      <dgm:t>
        <a:bodyPr/>
        <a:lstStyle/>
        <a:p>
          <a:endParaRPr lang="en-US"/>
        </a:p>
      </dgm:t>
    </dgm:pt>
    <dgm:pt modelId="{891167DA-EF07-450A-B395-6B5AF17F2D69}" type="pres">
      <dgm:prSet presAssocID="{580FC0D6-958B-4ADA-9FDD-70EDC05A33F1}" presName="childText" presStyleLbl="bgAcc1" presStyleIdx="1" presStyleCnt="4" custScaleX="301128">
        <dgm:presLayoutVars>
          <dgm:bulletEnabled val="1"/>
        </dgm:presLayoutVars>
      </dgm:prSet>
      <dgm:spPr/>
      <dgm:t>
        <a:bodyPr/>
        <a:lstStyle/>
        <a:p>
          <a:endParaRPr lang="en-US"/>
        </a:p>
      </dgm:t>
    </dgm:pt>
    <dgm:pt modelId="{195BB944-F44E-4DF7-982F-EEE0B94F465D}" type="pres">
      <dgm:prSet presAssocID="{031DB74C-ECCC-43A0-BE53-940A5B698587}" presName="Name13" presStyleLbl="parChTrans1D2" presStyleIdx="2" presStyleCnt="4"/>
      <dgm:spPr/>
      <dgm:t>
        <a:bodyPr/>
        <a:lstStyle/>
        <a:p>
          <a:endParaRPr lang="en-US"/>
        </a:p>
      </dgm:t>
    </dgm:pt>
    <dgm:pt modelId="{868FB2B4-86B8-4AA7-9AAE-9C73FD18086F}" type="pres">
      <dgm:prSet presAssocID="{80CDA5F8-89FF-40FC-8CE3-15D0A103D2CF}" presName="childText" presStyleLbl="bgAcc1" presStyleIdx="2" presStyleCnt="4" custScaleX="304109">
        <dgm:presLayoutVars>
          <dgm:bulletEnabled val="1"/>
        </dgm:presLayoutVars>
      </dgm:prSet>
      <dgm:spPr/>
      <dgm:t>
        <a:bodyPr/>
        <a:lstStyle/>
        <a:p>
          <a:endParaRPr lang="en-US"/>
        </a:p>
      </dgm:t>
    </dgm:pt>
    <dgm:pt modelId="{31450687-99F5-40A7-B26B-F66745F1112C}" type="pres">
      <dgm:prSet presAssocID="{0E1AA3A9-6720-4A24-B726-173E24F0CAD4}" presName="Name13" presStyleLbl="parChTrans1D2" presStyleIdx="3" presStyleCnt="4"/>
      <dgm:spPr/>
      <dgm:t>
        <a:bodyPr/>
        <a:lstStyle/>
        <a:p>
          <a:endParaRPr lang="en-US"/>
        </a:p>
      </dgm:t>
    </dgm:pt>
    <dgm:pt modelId="{9563A5F5-AAE2-4283-8231-DE16C2CC7785}" type="pres">
      <dgm:prSet presAssocID="{7B45870F-AEFC-4029-93AD-062E75E2706B}" presName="childText" presStyleLbl="bgAcc1" presStyleIdx="3" presStyleCnt="4" custScaleX="299363">
        <dgm:presLayoutVars>
          <dgm:bulletEnabled val="1"/>
        </dgm:presLayoutVars>
      </dgm:prSet>
      <dgm:spPr/>
      <dgm:t>
        <a:bodyPr/>
        <a:lstStyle/>
        <a:p>
          <a:endParaRPr lang="en-US"/>
        </a:p>
      </dgm:t>
    </dgm:pt>
  </dgm:ptLst>
  <dgm:cxnLst>
    <dgm:cxn modelId="{B2AF8FF6-1B80-4C1D-9A87-E4A4742DE2DA}" type="presOf" srcId="{72AD1DA1-5420-4226-8114-2593365A4697}" destId="{FE419B32-ADD9-4254-923A-756D5B85F777}" srcOrd="1" destOrd="0" presId="urn:microsoft.com/office/officeart/2005/8/layout/hierarchy3"/>
    <dgm:cxn modelId="{5D1502D5-B8D7-4680-A254-22CB819732A0}" type="presOf" srcId="{0E1AA3A9-6720-4A24-B726-173E24F0CAD4}" destId="{31450687-99F5-40A7-B26B-F66745F1112C}" srcOrd="0" destOrd="0" presId="urn:microsoft.com/office/officeart/2005/8/layout/hierarchy3"/>
    <dgm:cxn modelId="{2E14E806-9FE6-4153-B677-6251C8719844}" type="presOf" srcId="{7B45870F-AEFC-4029-93AD-062E75E2706B}" destId="{9563A5F5-AAE2-4283-8231-DE16C2CC7785}" srcOrd="0" destOrd="0" presId="urn:microsoft.com/office/officeart/2005/8/layout/hierarchy3"/>
    <dgm:cxn modelId="{4BEE9443-9253-4E26-817B-B4D4292FEC5A}" type="presOf" srcId="{580FC0D6-958B-4ADA-9FDD-70EDC05A33F1}" destId="{891167DA-EF07-450A-B395-6B5AF17F2D69}" srcOrd="0" destOrd="0" presId="urn:microsoft.com/office/officeart/2005/8/layout/hierarchy3"/>
    <dgm:cxn modelId="{C9967F88-03F0-4A16-8D5A-80572C94F931}" srcId="{C3AED0B5-BD92-40A7-A61A-30F7E6B4CA9A}" destId="{72AD1DA1-5420-4226-8114-2593365A4697}" srcOrd="0" destOrd="0" parTransId="{5AE90DBE-AEC2-4C09-A8D9-16A976600538}" sibTransId="{7940D301-2C3E-41DD-8057-BDEA80167BCC}"/>
    <dgm:cxn modelId="{9540F423-AAC5-4026-A65D-8546E249049F}" type="presOf" srcId="{DE2AE1BB-67F2-44BA-93F2-4C1B76F85580}" destId="{CD6E25F1-B1C1-463C-8E07-634AEA760AAA}" srcOrd="0" destOrd="0" presId="urn:microsoft.com/office/officeart/2005/8/layout/hierarchy3"/>
    <dgm:cxn modelId="{2891C0E2-B781-4211-A6D7-B157D3B9E494}" srcId="{72AD1DA1-5420-4226-8114-2593365A4697}" destId="{7B45870F-AEFC-4029-93AD-062E75E2706B}" srcOrd="3" destOrd="0" parTransId="{0E1AA3A9-6720-4A24-B726-173E24F0CAD4}" sibTransId="{86E36E7F-098D-43C8-9174-B6C0DCC5C0ED}"/>
    <dgm:cxn modelId="{BF7A3EDE-3F57-45B9-9768-9EC9FE08662E}" type="presOf" srcId="{C3AED0B5-BD92-40A7-A61A-30F7E6B4CA9A}" destId="{DA0F79F8-178A-4F3D-B7E8-07757CCD195C}" srcOrd="0" destOrd="0" presId="urn:microsoft.com/office/officeart/2005/8/layout/hierarchy3"/>
    <dgm:cxn modelId="{63855B3A-7A06-49C7-B0D6-8E89BE615297}" type="presOf" srcId="{80CDA5F8-89FF-40FC-8CE3-15D0A103D2CF}" destId="{868FB2B4-86B8-4AA7-9AAE-9C73FD18086F}" srcOrd="0" destOrd="0" presId="urn:microsoft.com/office/officeart/2005/8/layout/hierarchy3"/>
    <dgm:cxn modelId="{962DD511-02CE-49C3-B9A3-A684A66959ED}" srcId="{72AD1DA1-5420-4226-8114-2593365A4697}" destId="{580FC0D6-958B-4ADA-9FDD-70EDC05A33F1}" srcOrd="1" destOrd="0" parTransId="{DE2AE1BB-67F2-44BA-93F2-4C1B76F85580}" sibTransId="{84E85D5C-3F00-46B8-8980-BE38042E06B8}"/>
    <dgm:cxn modelId="{6A0FBB2E-18FA-44EF-A22D-C1D258761946}" type="presOf" srcId="{72AD1DA1-5420-4226-8114-2593365A4697}" destId="{A1E8FA7D-BB22-487D-A4F2-A54166C775A0}" srcOrd="0" destOrd="0" presId="urn:microsoft.com/office/officeart/2005/8/layout/hierarchy3"/>
    <dgm:cxn modelId="{E1CCAAF2-A0F5-4C43-B2C1-E81C15CEFFF8}" type="presOf" srcId="{EE83FAEB-79F0-4F01-B5D6-E6349514B12B}" destId="{5336C8A0-607B-47F5-BD00-0654093554D0}" srcOrd="0" destOrd="0" presId="urn:microsoft.com/office/officeart/2005/8/layout/hierarchy3"/>
    <dgm:cxn modelId="{F1B4B4EE-8083-4DA9-B16C-83383CCCD3D7}" type="presOf" srcId="{031DB74C-ECCC-43A0-BE53-940A5B698587}" destId="{195BB944-F44E-4DF7-982F-EEE0B94F465D}" srcOrd="0" destOrd="0" presId="urn:microsoft.com/office/officeart/2005/8/layout/hierarchy3"/>
    <dgm:cxn modelId="{90B3634C-F361-47EF-A2A2-DE163D18E761}" type="presOf" srcId="{BAE6BFBD-2E20-4799-A9CC-A6ACDC61B44E}" destId="{EB93FA5A-5B0E-4D0A-AE9D-39CD49C21FA4}" srcOrd="0" destOrd="0" presId="urn:microsoft.com/office/officeart/2005/8/layout/hierarchy3"/>
    <dgm:cxn modelId="{8A1090EF-E179-46E6-B491-C0DBEA61D4F8}" srcId="{72AD1DA1-5420-4226-8114-2593365A4697}" destId="{EE83FAEB-79F0-4F01-B5D6-E6349514B12B}" srcOrd="0" destOrd="0" parTransId="{BAE6BFBD-2E20-4799-A9CC-A6ACDC61B44E}" sibTransId="{AE22FA67-58D3-475E-A248-7435364D8B89}"/>
    <dgm:cxn modelId="{8F759DE0-5AC9-4659-B2EF-FAF058C056B8}" srcId="{72AD1DA1-5420-4226-8114-2593365A4697}" destId="{80CDA5F8-89FF-40FC-8CE3-15D0A103D2CF}" srcOrd="2" destOrd="0" parTransId="{031DB74C-ECCC-43A0-BE53-940A5B698587}" sibTransId="{89A79CA7-D9F0-4D56-B78B-0BD92CD51971}"/>
    <dgm:cxn modelId="{7F02B0E1-B34C-4ED5-9E85-6EAECCD89637}" type="presParOf" srcId="{DA0F79F8-178A-4F3D-B7E8-07757CCD195C}" destId="{BDC6E2CB-CF49-48A7-81F6-9F01A8049F9E}" srcOrd="0" destOrd="0" presId="urn:microsoft.com/office/officeart/2005/8/layout/hierarchy3"/>
    <dgm:cxn modelId="{8B92CD79-A953-48EF-A52F-3A35AAF24D62}" type="presParOf" srcId="{BDC6E2CB-CF49-48A7-81F6-9F01A8049F9E}" destId="{D0B33077-58D7-40C0-8941-2C73E9C82B3B}" srcOrd="0" destOrd="0" presId="urn:microsoft.com/office/officeart/2005/8/layout/hierarchy3"/>
    <dgm:cxn modelId="{F203EC43-EE00-43B5-A2F3-51F04DB75FC6}" type="presParOf" srcId="{D0B33077-58D7-40C0-8941-2C73E9C82B3B}" destId="{A1E8FA7D-BB22-487D-A4F2-A54166C775A0}" srcOrd="0" destOrd="0" presId="urn:microsoft.com/office/officeart/2005/8/layout/hierarchy3"/>
    <dgm:cxn modelId="{696DD977-10CC-4786-AF6C-471DB3D052E0}" type="presParOf" srcId="{D0B33077-58D7-40C0-8941-2C73E9C82B3B}" destId="{FE419B32-ADD9-4254-923A-756D5B85F777}" srcOrd="1" destOrd="0" presId="urn:microsoft.com/office/officeart/2005/8/layout/hierarchy3"/>
    <dgm:cxn modelId="{7B4E4E64-1069-4787-9F3B-ADFE0465A60D}" type="presParOf" srcId="{BDC6E2CB-CF49-48A7-81F6-9F01A8049F9E}" destId="{B462C928-F4BD-4E8E-B082-0FDD46A4271C}" srcOrd="1" destOrd="0" presId="urn:microsoft.com/office/officeart/2005/8/layout/hierarchy3"/>
    <dgm:cxn modelId="{BB75DD39-34A2-4FF4-BA52-25BB18CF1754}" type="presParOf" srcId="{B462C928-F4BD-4E8E-B082-0FDD46A4271C}" destId="{EB93FA5A-5B0E-4D0A-AE9D-39CD49C21FA4}" srcOrd="0" destOrd="0" presId="urn:microsoft.com/office/officeart/2005/8/layout/hierarchy3"/>
    <dgm:cxn modelId="{852C6BEF-77A1-4E1E-AE78-34E34D21D617}" type="presParOf" srcId="{B462C928-F4BD-4E8E-B082-0FDD46A4271C}" destId="{5336C8A0-607B-47F5-BD00-0654093554D0}" srcOrd="1" destOrd="0" presId="urn:microsoft.com/office/officeart/2005/8/layout/hierarchy3"/>
    <dgm:cxn modelId="{E8B194E9-BCCD-44CA-946D-88DB875A95FB}" type="presParOf" srcId="{B462C928-F4BD-4E8E-B082-0FDD46A4271C}" destId="{CD6E25F1-B1C1-463C-8E07-634AEA760AAA}" srcOrd="2" destOrd="0" presId="urn:microsoft.com/office/officeart/2005/8/layout/hierarchy3"/>
    <dgm:cxn modelId="{E5A3602E-D742-44BB-97C4-5DDC229BC3C0}" type="presParOf" srcId="{B462C928-F4BD-4E8E-B082-0FDD46A4271C}" destId="{891167DA-EF07-450A-B395-6B5AF17F2D69}" srcOrd="3" destOrd="0" presId="urn:microsoft.com/office/officeart/2005/8/layout/hierarchy3"/>
    <dgm:cxn modelId="{48FB01B6-B43B-4C00-B292-C7EE40158C0F}" type="presParOf" srcId="{B462C928-F4BD-4E8E-B082-0FDD46A4271C}" destId="{195BB944-F44E-4DF7-982F-EEE0B94F465D}" srcOrd="4" destOrd="0" presId="urn:microsoft.com/office/officeart/2005/8/layout/hierarchy3"/>
    <dgm:cxn modelId="{F1D61347-762D-4F66-BD4A-5DEA61D752B0}" type="presParOf" srcId="{B462C928-F4BD-4E8E-B082-0FDD46A4271C}" destId="{868FB2B4-86B8-4AA7-9AAE-9C73FD18086F}" srcOrd="5" destOrd="0" presId="urn:microsoft.com/office/officeart/2005/8/layout/hierarchy3"/>
    <dgm:cxn modelId="{AE40C284-5FA5-4FF6-B26E-045D54F6BAC6}" type="presParOf" srcId="{B462C928-F4BD-4E8E-B082-0FDD46A4271C}" destId="{31450687-99F5-40A7-B26B-F66745F1112C}" srcOrd="6" destOrd="0" presId="urn:microsoft.com/office/officeart/2005/8/layout/hierarchy3"/>
    <dgm:cxn modelId="{E39417F8-54BB-4F7C-9276-68A20DBA2EA4}" type="presParOf" srcId="{B462C928-F4BD-4E8E-B082-0FDD46A4271C}" destId="{9563A5F5-AAE2-4283-8231-DE16C2CC7785}" srcOrd="7" destOrd="0" presId="urn:microsoft.com/office/officeart/2005/8/layout/hierarchy3"/>
  </dgm:cxnLst>
  <dgm:bg>
    <a:blipFill>
      <a:blip xmlns:r="http://schemas.openxmlformats.org/officeDocument/2006/relationships" r:embed="rId1"/>
      <a:tile tx="0" ty="0" sx="100000" sy="100000" flip="none" algn="tl"/>
    </a:blipFill>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B99328-F342-4821-9E77-A32F279743D1}" type="datetimeFigureOut">
              <a:rPr lang="en-US" smtClean="0"/>
              <a:pPr/>
              <a:t>9/16/2019</a:t>
            </a:fld>
            <a:endParaRPr lang="en-I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8E407D9-960E-44F7-8791-45DF5EC12D1D}" type="slidenum">
              <a:rPr lang="en-IN" smtClean="0"/>
              <a:pPr/>
              <a:t>‹#›</a:t>
            </a:fld>
            <a:endParaRPr lang="en-I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2C03B4-96F0-4FE1-A3B9-DBC40E85FAAF}" type="datetimeFigureOut">
              <a:rPr lang="en-US" smtClean="0"/>
              <a:pPr/>
              <a:t>9/16/2019</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4A5736-E858-48E3-813A-438BE3C390B1}"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B24A5736-E858-48E3-813A-438BE3C390B1}" type="slidenum">
              <a:rPr lang="en-IN" smtClean="0"/>
              <a:pPr/>
              <a:t>1</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dirty="0" smtClean="0"/>
              <a:t>Gartner Research there will be nearly 26 billion devices on the Internet of Things by 2020</a:t>
            </a:r>
            <a:endParaRPr lang="en-IN" dirty="0"/>
          </a:p>
        </p:txBody>
      </p:sp>
      <p:sp>
        <p:nvSpPr>
          <p:cNvPr id="4" name="Slide Number Placeholder 3"/>
          <p:cNvSpPr>
            <a:spLocks noGrp="1"/>
          </p:cNvSpPr>
          <p:nvPr>
            <p:ph type="sldNum" sz="quarter" idx="10"/>
          </p:nvPr>
        </p:nvSpPr>
        <p:spPr/>
        <p:txBody>
          <a:bodyPr/>
          <a:lstStyle/>
          <a:p>
            <a:fld id="{D66AEB68-1CB1-4982-AE4B-96E17A3CD36A}" type="slidenum">
              <a:rPr lang="en-IN" smtClean="0"/>
              <a:pPr/>
              <a:t>8</a:t>
            </a:fld>
            <a:endParaRPr lang="en-IN"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E1D2A187-C71E-4C1E-AE31-22F8FA26AD6B}" type="slidenum">
              <a:rPr lang="en-IN" smtClean="0"/>
              <a:pPr/>
              <a:t>10</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3FE63EB6-971B-4434-B080-DAADB79AD07C}" type="slidenum">
              <a:rPr lang="en-IN" smtClean="0"/>
              <a:pPr/>
              <a:t>11</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46DBF2FF-2157-4EDC-8B45-1A6FF0147EE6}" type="slidenum">
              <a:rPr lang="en-IN" smtClean="0"/>
              <a:pPr/>
              <a:t>12</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E1D2A187-C71E-4C1E-AE31-22F8FA26AD6B}" type="slidenum">
              <a:rPr lang="en-IN" smtClean="0"/>
              <a:pPr/>
              <a:t>13</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 </a:t>
            </a:r>
            <a:endParaRPr lang="en-IN" dirty="0"/>
          </a:p>
        </p:txBody>
      </p:sp>
      <p:sp>
        <p:nvSpPr>
          <p:cNvPr id="4" name="Slide Number Placeholder 3"/>
          <p:cNvSpPr>
            <a:spLocks noGrp="1"/>
          </p:cNvSpPr>
          <p:nvPr>
            <p:ph type="sldNum" sz="quarter" idx="10"/>
          </p:nvPr>
        </p:nvSpPr>
        <p:spPr/>
        <p:txBody>
          <a:bodyPr/>
          <a:lstStyle/>
          <a:p>
            <a:fld id="{E1D2A187-C71E-4C1E-AE31-22F8FA26AD6B}" type="slidenum">
              <a:rPr lang="en-IN" smtClean="0"/>
              <a:pPr/>
              <a:t>14</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Non exclusive license may </a:t>
            </a:r>
            <a:r>
              <a:rPr lang="en-US" dirty="0" err="1" smtClean="0"/>
              <a:t>may</a:t>
            </a:r>
            <a:r>
              <a:rPr lang="en-US" dirty="0" smtClean="0"/>
              <a:t> </a:t>
            </a:r>
            <a:r>
              <a:rPr lang="en-US" dirty="0" err="1" smtClean="0"/>
              <a:t>kep</a:t>
            </a:r>
            <a:r>
              <a:rPr lang="en-US" dirty="0" smtClean="0"/>
              <a:t> away potential </a:t>
            </a:r>
            <a:endParaRPr lang="en-IN" dirty="0"/>
          </a:p>
        </p:txBody>
      </p:sp>
      <p:sp>
        <p:nvSpPr>
          <p:cNvPr id="4" name="Slide Number Placeholder 3"/>
          <p:cNvSpPr>
            <a:spLocks noGrp="1"/>
          </p:cNvSpPr>
          <p:nvPr>
            <p:ph type="sldNum" sz="quarter" idx="10"/>
          </p:nvPr>
        </p:nvSpPr>
        <p:spPr/>
        <p:txBody>
          <a:bodyPr/>
          <a:lstStyle/>
          <a:p>
            <a:fld id="{B24A5736-E858-48E3-813A-438BE3C390B1}" type="slidenum">
              <a:rPr lang="en-IN" smtClean="0"/>
              <a:pPr/>
              <a:t>25</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London Court of International Arbitration, Singapore International Arbitration Centre, FICCI Arbitration &amp; Conciliation Tribunal</a:t>
            </a:r>
            <a:endParaRPr lang="en-IN" dirty="0"/>
          </a:p>
        </p:txBody>
      </p:sp>
      <p:sp>
        <p:nvSpPr>
          <p:cNvPr id="4" name="Slide Number Placeholder 3"/>
          <p:cNvSpPr>
            <a:spLocks noGrp="1"/>
          </p:cNvSpPr>
          <p:nvPr>
            <p:ph type="sldNum" sz="quarter" idx="10"/>
          </p:nvPr>
        </p:nvSpPr>
        <p:spPr/>
        <p:txBody>
          <a:bodyPr/>
          <a:lstStyle/>
          <a:p>
            <a:fld id="{B24A5736-E858-48E3-813A-438BE3C390B1}" type="slidenum">
              <a:rPr lang="en-IN" smtClean="0"/>
              <a:pPr/>
              <a:t>31</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9/16/2019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9/16/2019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9/16/2019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9/16/2019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914400"/>
            <a:ext cx="7851648" cy="2819400"/>
          </a:xfrm>
        </p:spPr>
        <p:txBody>
          <a:bodyPr>
            <a:normAutofit fontScale="90000"/>
          </a:bodyPr>
          <a:lstStyle/>
          <a:p>
            <a:pPr algn="ctr"/>
            <a:r>
              <a:rPr lang="en-US" sz="4400" dirty="0" smtClean="0">
                <a:solidFill>
                  <a:srgbClr val="00B0F0"/>
                </a:solidFill>
              </a:rPr>
              <a:t/>
            </a:r>
            <a:br>
              <a:rPr lang="en-US" sz="4400" dirty="0" smtClean="0">
                <a:solidFill>
                  <a:srgbClr val="00B0F0"/>
                </a:solidFill>
              </a:rPr>
            </a:br>
            <a:r>
              <a:rPr lang="en-US" sz="4400" dirty="0" smtClean="0">
                <a:solidFill>
                  <a:srgbClr val="00B0F0"/>
                </a:solidFill>
              </a:rPr>
              <a:t/>
            </a:r>
            <a:br>
              <a:rPr lang="en-US" sz="4400" dirty="0" smtClean="0">
                <a:solidFill>
                  <a:srgbClr val="00B0F0"/>
                </a:solidFill>
              </a:rPr>
            </a:br>
            <a:r>
              <a:rPr lang="en-US" sz="4400" dirty="0" smtClean="0">
                <a:solidFill>
                  <a:srgbClr val="00B0F0"/>
                </a:solidFill>
              </a:rPr>
              <a:t/>
            </a:r>
            <a:br>
              <a:rPr lang="en-US" sz="4400" dirty="0" smtClean="0">
                <a:solidFill>
                  <a:srgbClr val="00B0F0"/>
                </a:solidFill>
              </a:rPr>
            </a:br>
            <a:r>
              <a:rPr lang="en-US" sz="4400" dirty="0" smtClean="0">
                <a:solidFill>
                  <a:srgbClr val="00B0F0"/>
                </a:solidFill>
              </a:rPr>
              <a:t/>
            </a:r>
            <a:br>
              <a:rPr lang="en-US" sz="4400" dirty="0" smtClean="0">
                <a:solidFill>
                  <a:srgbClr val="00B0F0"/>
                </a:solidFill>
              </a:rPr>
            </a:br>
            <a:r>
              <a:rPr lang="en-US" sz="4400" dirty="0" smtClean="0">
                <a:solidFill>
                  <a:srgbClr val="00B0F0"/>
                </a:solidFill>
              </a:rPr>
              <a:t/>
            </a:r>
            <a:br>
              <a:rPr lang="en-US" sz="4400" dirty="0" smtClean="0">
                <a:solidFill>
                  <a:srgbClr val="00B0F0"/>
                </a:solidFill>
              </a:rPr>
            </a:br>
            <a:r>
              <a:rPr lang="en-US" sz="4400" dirty="0" smtClean="0">
                <a:solidFill>
                  <a:srgbClr val="00B0F0"/>
                </a:solidFill>
              </a:rPr>
              <a:t/>
            </a:r>
            <a:br>
              <a:rPr lang="en-US" sz="4400" dirty="0" smtClean="0">
                <a:solidFill>
                  <a:srgbClr val="00B0F0"/>
                </a:solidFill>
              </a:rPr>
            </a:br>
            <a:r>
              <a:rPr lang="en-US" sz="4400" dirty="0" smtClean="0">
                <a:solidFill>
                  <a:srgbClr val="00B0F0"/>
                </a:solidFill>
              </a:rPr>
              <a:t/>
            </a:r>
            <a:br>
              <a:rPr lang="en-US" sz="4400" dirty="0" smtClean="0">
                <a:solidFill>
                  <a:srgbClr val="00B0F0"/>
                </a:solidFill>
              </a:rPr>
            </a:br>
            <a:r>
              <a:rPr lang="en-US" sz="4400" dirty="0" smtClean="0">
                <a:solidFill>
                  <a:srgbClr val="00B0F0"/>
                </a:solidFill>
              </a:rPr>
              <a:t/>
            </a:r>
            <a:br>
              <a:rPr lang="en-US" sz="4400" dirty="0" smtClean="0">
                <a:solidFill>
                  <a:srgbClr val="00B0F0"/>
                </a:solidFill>
              </a:rPr>
            </a:br>
            <a:r>
              <a:rPr lang="en-US" sz="4400" dirty="0" smtClean="0">
                <a:solidFill>
                  <a:srgbClr val="00B0F0"/>
                </a:solidFill>
              </a:rPr>
              <a:t/>
            </a:r>
            <a:br>
              <a:rPr lang="en-US" sz="4400" dirty="0" smtClean="0">
                <a:solidFill>
                  <a:srgbClr val="00B0F0"/>
                </a:solidFill>
              </a:rPr>
            </a:br>
            <a:r>
              <a:rPr lang="en-US" sz="4400" dirty="0" smtClean="0">
                <a:solidFill>
                  <a:srgbClr val="00B0F0"/>
                </a:solidFill>
              </a:rPr>
              <a:t/>
            </a:r>
            <a:br>
              <a:rPr lang="en-US" sz="4400" dirty="0" smtClean="0">
                <a:solidFill>
                  <a:srgbClr val="00B0F0"/>
                </a:solidFill>
              </a:rPr>
            </a:br>
            <a:r>
              <a:rPr lang="en-US" sz="4400" dirty="0" smtClean="0">
                <a:solidFill>
                  <a:srgbClr val="00B0F0"/>
                </a:solidFill>
              </a:rPr>
              <a:t/>
            </a:r>
            <a:br>
              <a:rPr lang="en-US" sz="4400" dirty="0" smtClean="0">
                <a:solidFill>
                  <a:srgbClr val="00B0F0"/>
                </a:solidFill>
              </a:rPr>
            </a:br>
            <a:r>
              <a:rPr lang="en-US" sz="4400" dirty="0" smtClean="0">
                <a:solidFill>
                  <a:srgbClr val="00B0F0"/>
                </a:solidFill>
              </a:rPr>
              <a:t/>
            </a:r>
            <a:br>
              <a:rPr lang="en-US" sz="4400" dirty="0" smtClean="0">
                <a:solidFill>
                  <a:srgbClr val="00B0F0"/>
                </a:solidFill>
              </a:rPr>
            </a:br>
            <a:r>
              <a:rPr lang="en-US" sz="4400" dirty="0" smtClean="0">
                <a:solidFill>
                  <a:srgbClr val="00B0F0"/>
                </a:solidFill>
              </a:rPr>
              <a:t/>
            </a:r>
            <a:br>
              <a:rPr lang="en-US" sz="4400" dirty="0" smtClean="0">
                <a:solidFill>
                  <a:srgbClr val="00B0F0"/>
                </a:solidFill>
              </a:rPr>
            </a:br>
            <a:r>
              <a:rPr lang="en-US" sz="4400" dirty="0" smtClean="0">
                <a:solidFill>
                  <a:srgbClr val="00B0F0"/>
                </a:solidFill>
              </a:rPr>
              <a:t/>
            </a:r>
            <a:br>
              <a:rPr lang="en-US" sz="4400" dirty="0" smtClean="0">
                <a:solidFill>
                  <a:srgbClr val="00B0F0"/>
                </a:solidFill>
              </a:rPr>
            </a:br>
            <a:r>
              <a:rPr lang="en-US" sz="4400" dirty="0" smtClean="0">
                <a:solidFill>
                  <a:srgbClr val="00B0F0"/>
                </a:solidFill>
              </a:rPr>
              <a:t/>
            </a:r>
            <a:br>
              <a:rPr lang="en-US" sz="4400" dirty="0" smtClean="0">
                <a:solidFill>
                  <a:srgbClr val="00B0F0"/>
                </a:solidFill>
              </a:rPr>
            </a:br>
            <a:r>
              <a:rPr lang="en-US" sz="4400" dirty="0" smtClean="0">
                <a:solidFill>
                  <a:srgbClr val="00B0F0"/>
                </a:solidFill>
              </a:rPr>
              <a:t/>
            </a:r>
            <a:br>
              <a:rPr lang="en-US" sz="4400" dirty="0" smtClean="0">
                <a:solidFill>
                  <a:srgbClr val="00B0F0"/>
                </a:solidFill>
              </a:rPr>
            </a:br>
            <a:r>
              <a:rPr lang="en-US" sz="4400" dirty="0" smtClean="0">
                <a:solidFill>
                  <a:srgbClr val="00B0F0"/>
                </a:solidFill>
              </a:rPr>
              <a:t/>
            </a:r>
            <a:br>
              <a:rPr lang="en-US" sz="4400" dirty="0" smtClean="0">
                <a:solidFill>
                  <a:srgbClr val="00B0F0"/>
                </a:solidFill>
              </a:rPr>
            </a:br>
            <a:r>
              <a:rPr lang="en-US" sz="4400" dirty="0" smtClean="0">
                <a:solidFill>
                  <a:srgbClr val="00B0F0"/>
                </a:solidFill>
              </a:rPr>
              <a:t>Defence Technology &amp; Laws </a:t>
            </a:r>
            <a:br>
              <a:rPr lang="en-US" sz="4400" dirty="0" smtClean="0">
                <a:solidFill>
                  <a:srgbClr val="00B0F0"/>
                </a:solidFill>
              </a:rPr>
            </a:br>
            <a:r>
              <a:rPr lang="en-US" sz="4400" dirty="0" smtClean="0">
                <a:solidFill>
                  <a:srgbClr val="00B0F0"/>
                </a:solidFill>
              </a:rPr>
              <a:t>Transfer of Technology </a:t>
            </a:r>
            <a:br>
              <a:rPr lang="en-US" sz="4400" dirty="0" smtClean="0">
                <a:solidFill>
                  <a:srgbClr val="00B0F0"/>
                </a:solidFill>
              </a:rPr>
            </a:br>
            <a:r>
              <a:rPr lang="en-US" sz="4400" dirty="0" smtClean="0">
                <a:solidFill>
                  <a:srgbClr val="00B0F0"/>
                </a:solidFill>
              </a:rPr>
              <a:t>Agreements</a:t>
            </a:r>
            <a:br>
              <a:rPr lang="en-US" sz="4400" dirty="0" smtClean="0">
                <a:solidFill>
                  <a:srgbClr val="00B0F0"/>
                </a:solidFill>
              </a:rPr>
            </a:br>
            <a:endParaRPr lang="en-IN" sz="4400" dirty="0">
              <a:solidFill>
                <a:srgbClr val="00B0F0"/>
              </a:solidFill>
            </a:endParaRPr>
          </a:p>
        </p:txBody>
      </p:sp>
      <p:sp>
        <p:nvSpPr>
          <p:cNvPr id="3" name="Subtitle 2"/>
          <p:cNvSpPr>
            <a:spLocks noGrp="1"/>
          </p:cNvSpPr>
          <p:nvPr>
            <p:ph type="subTitle" idx="1"/>
          </p:nvPr>
        </p:nvSpPr>
        <p:spPr/>
        <p:txBody>
          <a:bodyPr>
            <a:normAutofit fontScale="85000" lnSpcReduction="20000"/>
          </a:bodyPr>
          <a:lstStyle/>
          <a:p>
            <a:endParaRPr lang="en-US" dirty="0" smtClean="0"/>
          </a:p>
          <a:p>
            <a:endParaRPr lang="en-US" dirty="0" smtClean="0">
              <a:solidFill>
                <a:srgbClr val="FFC000"/>
              </a:solidFill>
            </a:endParaRPr>
          </a:p>
          <a:p>
            <a:endParaRPr lang="en-US" dirty="0" smtClean="0">
              <a:solidFill>
                <a:srgbClr val="FFC000"/>
              </a:solidFill>
            </a:endParaRPr>
          </a:p>
          <a:p>
            <a:r>
              <a:rPr lang="en-US" dirty="0" smtClean="0">
                <a:solidFill>
                  <a:srgbClr val="FFC000"/>
                </a:solidFill>
              </a:rPr>
              <a:t>V.Sreedhara Reddy</a:t>
            </a:r>
          </a:p>
          <a:p>
            <a:r>
              <a:rPr lang="en-US" dirty="0" smtClean="0">
                <a:solidFill>
                  <a:srgbClr val="FFC000"/>
                </a:solidFill>
              </a:rPr>
              <a:t>Advocate</a:t>
            </a:r>
          </a:p>
          <a:p>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t>Cyber </a:t>
            </a:r>
            <a:r>
              <a:rPr lang="en-US" sz="3600" dirty="0" smtClean="0"/>
              <a:t>Security</a:t>
            </a:r>
            <a:endParaRPr lang="en-IN" sz="3600" dirty="0"/>
          </a:p>
        </p:txBody>
      </p:sp>
      <p:sp>
        <p:nvSpPr>
          <p:cNvPr id="3" name="Content Placeholder 2"/>
          <p:cNvSpPr>
            <a:spLocks noGrp="1"/>
          </p:cNvSpPr>
          <p:nvPr>
            <p:ph idx="1"/>
          </p:nvPr>
        </p:nvSpPr>
        <p:spPr/>
        <p:txBody>
          <a:bodyPr>
            <a:normAutofit/>
          </a:bodyPr>
          <a:lstStyle/>
          <a:p>
            <a:endParaRPr lang="en-IN" sz="1800" dirty="0" smtClean="0"/>
          </a:p>
          <a:p>
            <a:r>
              <a:rPr lang="en-IN" sz="2000" i="1" dirty="0" smtClean="0"/>
              <a:t>“cyber weapons the most dangerous innovation of this century</a:t>
            </a:r>
            <a:r>
              <a:rPr lang="en-IN" sz="2000" dirty="0" smtClean="0"/>
              <a:t>”. </a:t>
            </a:r>
            <a:r>
              <a:rPr lang="en-IN" sz="2000" dirty="0" smtClean="0">
                <a:solidFill>
                  <a:srgbClr val="00B0F0"/>
                </a:solidFill>
              </a:rPr>
              <a:t>Eugene </a:t>
            </a:r>
            <a:r>
              <a:rPr lang="en-IN" sz="2000" dirty="0" err="1" smtClean="0">
                <a:solidFill>
                  <a:srgbClr val="00B0F0"/>
                </a:solidFill>
              </a:rPr>
              <a:t>Kaspersky</a:t>
            </a:r>
            <a:r>
              <a:rPr lang="en-IN" sz="2000" dirty="0" smtClean="0"/>
              <a:t>, CEO, </a:t>
            </a:r>
            <a:r>
              <a:rPr lang="en-IN" sz="2000" dirty="0" err="1" smtClean="0"/>
              <a:t>Kaspersky</a:t>
            </a:r>
            <a:r>
              <a:rPr lang="en-IN" sz="2000" dirty="0" smtClean="0"/>
              <a:t> Lab.</a:t>
            </a:r>
          </a:p>
          <a:p>
            <a:r>
              <a:rPr lang="en-US" sz="2000" dirty="0" smtClean="0"/>
              <a:t>“I dream of a digital India where cyber security become an integral part of our National security”   …………. </a:t>
            </a:r>
            <a:r>
              <a:rPr lang="en-US" sz="2000" dirty="0" err="1" smtClean="0">
                <a:solidFill>
                  <a:srgbClr val="00B0F0"/>
                </a:solidFill>
              </a:rPr>
              <a:t>Narendra</a:t>
            </a:r>
            <a:r>
              <a:rPr lang="en-US" sz="2000" dirty="0" smtClean="0">
                <a:solidFill>
                  <a:srgbClr val="00B0F0"/>
                </a:solidFill>
              </a:rPr>
              <a:t> </a:t>
            </a:r>
            <a:r>
              <a:rPr lang="en-US" sz="2000" dirty="0" err="1" smtClean="0">
                <a:solidFill>
                  <a:srgbClr val="00B0F0"/>
                </a:solidFill>
              </a:rPr>
              <a:t>Modi</a:t>
            </a:r>
            <a:r>
              <a:rPr lang="en-US" sz="2000" dirty="0" smtClean="0"/>
              <a:t>, PM, India</a:t>
            </a:r>
            <a:endParaRPr lang="en-IN" sz="2000" dirty="0" smtClean="0"/>
          </a:p>
          <a:p>
            <a:r>
              <a:rPr lang="en-IN" sz="2000" dirty="0" smtClean="0"/>
              <a:t>Cyber security is  “</a:t>
            </a:r>
            <a:r>
              <a:rPr lang="en-IN" sz="2000" i="1" dirty="0" smtClean="0"/>
              <a:t>one of the most serious economic and national security challenges we face as a nation</a:t>
            </a:r>
            <a:r>
              <a:rPr lang="en-IN" sz="2000" dirty="0" smtClean="0"/>
              <a:t>.”  </a:t>
            </a:r>
            <a:r>
              <a:rPr lang="en-IN" sz="2000" dirty="0" err="1" smtClean="0">
                <a:solidFill>
                  <a:srgbClr val="00B0F0"/>
                </a:solidFill>
              </a:rPr>
              <a:t>Barack</a:t>
            </a:r>
            <a:r>
              <a:rPr lang="en-IN" sz="2000" dirty="0" smtClean="0">
                <a:solidFill>
                  <a:srgbClr val="00B0F0"/>
                </a:solidFill>
              </a:rPr>
              <a:t> </a:t>
            </a:r>
            <a:r>
              <a:rPr lang="en-IN" sz="2000" dirty="0" err="1" smtClean="0">
                <a:solidFill>
                  <a:srgbClr val="00B0F0"/>
                </a:solidFill>
              </a:rPr>
              <a:t>Obama</a:t>
            </a:r>
            <a:r>
              <a:rPr lang="en-IN" sz="2000" dirty="0" smtClean="0"/>
              <a:t>, Former President of USA. </a:t>
            </a:r>
          </a:p>
          <a:p>
            <a:pPr algn="just"/>
            <a:r>
              <a:rPr lang="en-US" sz="2000" dirty="0" smtClean="0"/>
              <a:t>“</a:t>
            </a:r>
            <a:r>
              <a:rPr lang="en-US" sz="2000" i="1" dirty="0" smtClean="0"/>
              <a:t>No national security without Cyber Security</a:t>
            </a:r>
            <a:r>
              <a:rPr lang="en-US" sz="2000" dirty="0" smtClean="0"/>
              <a:t>”</a:t>
            </a:r>
            <a:r>
              <a:rPr lang="en-IN" sz="2000" dirty="0" smtClean="0"/>
              <a:t> – Chinese’s President </a:t>
            </a:r>
            <a:r>
              <a:rPr lang="en-IN" sz="2000" dirty="0" smtClean="0">
                <a:solidFill>
                  <a:srgbClr val="00B0F0"/>
                </a:solidFill>
              </a:rPr>
              <a:t>Xi </a:t>
            </a:r>
            <a:r>
              <a:rPr lang="en-IN" sz="2000" dirty="0" err="1" smtClean="0">
                <a:solidFill>
                  <a:srgbClr val="00B0F0"/>
                </a:solidFill>
              </a:rPr>
              <a:t>Jinping</a:t>
            </a:r>
            <a:endParaRPr lang="en-IN" sz="2000" dirty="0" smtClean="0">
              <a:solidFill>
                <a:srgbClr val="00B0F0"/>
              </a:solidFill>
            </a:endParaRPr>
          </a:p>
          <a:p>
            <a:pPr algn="just"/>
            <a:endParaRPr lang="en-IN" sz="1800" dirty="0" smtClean="0"/>
          </a:p>
          <a:p>
            <a:endParaRPr lang="en-IN" sz="1800" dirty="0"/>
          </a:p>
        </p:txBody>
      </p:sp>
      <p:sp>
        <p:nvSpPr>
          <p:cNvPr id="4" name="Date Placeholder 3"/>
          <p:cNvSpPr>
            <a:spLocks noGrp="1"/>
          </p:cNvSpPr>
          <p:nvPr>
            <p:ph type="dt" sz="half" idx="10"/>
          </p:nvPr>
        </p:nvSpPr>
        <p:spPr/>
        <p:txBody>
          <a:bodyPr/>
          <a:lstStyle/>
          <a:p>
            <a:r>
              <a:rPr lang="en-US" smtClean="0"/>
              <a:t>05/08/2018</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10</a:t>
            </a:fld>
            <a:endParaRPr lang="en-US"/>
          </a:p>
        </p:txBody>
      </p:sp>
      <p:pic>
        <p:nvPicPr>
          <p:cNvPr id="4098" name="Picture 2"/>
          <p:cNvPicPr>
            <a:picLocks noChangeAspect="1" noChangeArrowheads="1"/>
          </p:cNvPicPr>
          <p:nvPr/>
        </p:nvPicPr>
        <p:blipFill>
          <a:blip r:embed="rId3"/>
          <a:srcRect/>
          <a:stretch>
            <a:fillRect/>
          </a:stretch>
        </p:blipFill>
        <p:spPr bwMode="auto">
          <a:xfrm>
            <a:off x="7029450" y="0"/>
            <a:ext cx="2114550" cy="18002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Definition of Cyber Security</a:t>
            </a:r>
            <a:endParaRPr lang="en-IN" sz="4000" dirty="0"/>
          </a:p>
        </p:txBody>
      </p:sp>
      <p:sp>
        <p:nvSpPr>
          <p:cNvPr id="3" name="Content Placeholder 2"/>
          <p:cNvSpPr>
            <a:spLocks noGrp="1"/>
          </p:cNvSpPr>
          <p:nvPr>
            <p:ph idx="1"/>
          </p:nvPr>
        </p:nvSpPr>
        <p:spPr/>
        <p:txBody>
          <a:bodyPr>
            <a:normAutofit lnSpcReduction="10000"/>
          </a:bodyPr>
          <a:lstStyle/>
          <a:p>
            <a:pPr algn="just"/>
            <a:r>
              <a:rPr lang="en-US" sz="2000" dirty="0" smtClean="0"/>
              <a:t>ITU defines Cyber Security as:</a:t>
            </a:r>
            <a:endParaRPr lang="en-IN" sz="2000" dirty="0" smtClean="0"/>
          </a:p>
          <a:p>
            <a:pPr algn="just">
              <a:buNone/>
            </a:pPr>
            <a:r>
              <a:rPr lang="en-IN" sz="2000" dirty="0" smtClean="0"/>
              <a:t>          	</a:t>
            </a:r>
          </a:p>
          <a:p>
            <a:pPr algn="just">
              <a:buNone/>
            </a:pPr>
            <a:r>
              <a:rPr lang="en-IN" sz="2000" i="1" dirty="0" smtClean="0"/>
              <a:t>	“Cyber security is the collection of tools, policies, security concepts, security safeguards, guidelines, risk management approaches, actions, training, best practices, assurance and technologies that can be used to protect the cyber environment and organization and user’s assets”. </a:t>
            </a:r>
          </a:p>
          <a:p>
            <a:pPr algn="just"/>
            <a:endParaRPr lang="en-US" sz="2000" dirty="0" smtClean="0">
              <a:latin typeface="Bookman Old Style" pitchFamily="18" charset="0"/>
            </a:endParaRPr>
          </a:p>
          <a:p>
            <a:pPr algn="just"/>
            <a:r>
              <a:rPr lang="en-US" sz="2000" dirty="0" smtClean="0">
                <a:latin typeface="Bookman Old Style" pitchFamily="18" charset="0"/>
              </a:rPr>
              <a:t>Cyber Security defined under Sec 2(1) (</a:t>
            </a:r>
            <a:r>
              <a:rPr lang="en-US" sz="2000" dirty="0" err="1" smtClean="0">
                <a:latin typeface="Bookman Old Style" pitchFamily="18" charset="0"/>
              </a:rPr>
              <a:t>nb</a:t>
            </a:r>
            <a:r>
              <a:rPr lang="en-US" sz="2000" dirty="0" smtClean="0">
                <a:latin typeface="Bookman Old Style" pitchFamily="18" charset="0"/>
              </a:rPr>
              <a:t>) of IT Act, 2000.</a:t>
            </a:r>
          </a:p>
          <a:p>
            <a:pPr algn="just"/>
            <a:endParaRPr lang="en-US" sz="2000" dirty="0" smtClean="0">
              <a:latin typeface="Bookman Old Style" pitchFamily="18" charset="0"/>
            </a:endParaRPr>
          </a:p>
          <a:p>
            <a:pPr algn="just">
              <a:buNone/>
            </a:pPr>
            <a:r>
              <a:rPr lang="en-US" sz="2000" dirty="0" smtClean="0">
                <a:latin typeface="Bookman Old Style" pitchFamily="18" charset="0"/>
              </a:rPr>
              <a:t>         “</a:t>
            </a:r>
            <a:r>
              <a:rPr lang="en-US" sz="2000" i="1" dirty="0" smtClean="0">
                <a:latin typeface="Bookman Old Style" pitchFamily="18" charset="0"/>
              </a:rPr>
              <a:t>Protecting  information, equipment, devices, computer, computer resources, communication device and information stored therein from </a:t>
            </a:r>
            <a:r>
              <a:rPr lang="en-US" sz="2000" i="1" dirty="0" err="1" smtClean="0">
                <a:latin typeface="Bookman Old Style" pitchFamily="18" charset="0"/>
              </a:rPr>
              <a:t>unauthorised</a:t>
            </a:r>
            <a:r>
              <a:rPr lang="en-US" sz="2000" i="1" dirty="0" smtClean="0">
                <a:latin typeface="Bookman Old Style" pitchFamily="18" charset="0"/>
              </a:rPr>
              <a:t> access, use, disclosure, disruption, modification or destruction</a:t>
            </a:r>
            <a:r>
              <a:rPr lang="en-US" sz="2000" dirty="0" smtClean="0">
                <a:latin typeface="Bookman Old Style" pitchFamily="18" charset="0"/>
              </a:rPr>
              <a:t>.”</a:t>
            </a:r>
          </a:p>
          <a:p>
            <a:pPr algn="just">
              <a:buNone/>
            </a:pPr>
            <a:r>
              <a:rPr lang="en-US" sz="2000" dirty="0" smtClean="0">
                <a:latin typeface="Bookman Old Style" pitchFamily="18" charset="0"/>
              </a:rPr>
              <a:t> </a:t>
            </a:r>
          </a:p>
          <a:p>
            <a:pPr algn="just"/>
            <a:endParaRPr lang="en-US" sz="2000" dirty="0" smtClean="0">
              <a:latin typeface="Bookman Old Style" pitchFamily="18" charset="0"/>
            </a:endParaRPr>
          </a:p>
          <a:p>
            <a:endParaRPr lang="en-US" dirty="0" smtClean="0"/>
          </a:p>
          <a:p>
            <a:endParaRPr lang="en-IN"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Types of Cyber Crimes</a:t>
            </a:r>
            <a:endParaRPr lang="en-IN" sz="4000" dirty="0"/>
          </a:p>
        </p:txBody>
      </p:sp>
      <p:sp>
        <p:nvSpPr>
          <p:cNvPr id="3" name="Content Placeholder 2"/>
          <p:cNvSpPr>
            <a:spLocks noGrp="1"/>
          </p:cNvSpPr>
          <p:nvPr>
            <p:ph idx="1"/>
          </p:nvPr>
        </p:nvSpPr>
        <p:spPr/>
        <p:txBody>
          <a:bodyPr>
            <a:normAutofit/>
          </a:bodyPr>
          <a:lstStyle/>
          <a:p>
            <a:r>
              <a:rPr lang="en-US" sz="2000" dirty="0" smtClean="0"/>
              <a:t>What is Cyber crime?</a:t>
            </a:r>
          </a:p>
          <a:p>
            <a:r>
              <a:rPr lang="en-IN" sz="2000" b="1" dirty="0" smtClean="0"/>
              <a:t>Cyber Crime is not defined in Information Technology Act 2000 nor in any other legislation in India.</a:t>
            </a:r>
          </a:p>
          <a:p>
            <a:r>
              <a:rPr lang="en-US" sz="2000" dirty="0" smtClean="0"/>
              <a:t>Important Types of Cyber Crimes</a:t>
            </a:r>
            <a:endParaRPr lang="en-IN" sz="2000" dirty="0" smtClean="0"/>
          </a:p>
          <a:p>
            <a:pPr lvl="1"/>
            <a:r>
              <a:rPr lang="en-US" sz="1600" dirty="0" smtClean="0"/>
              <a:t>Hacking</a:t>
            </a:r>
          </a:p>
          <a:p>
            <a:pPr lvl="1"/>
            <a:r>
              <a:rPr lang="en-US" sz="1600" dirty="0" smtClean="0"/>
              <a:t>Spamming</a:t>
            </a:r>
          </a:p>
          <a:p>
            <a:pPr lvl="1"/>
            <a:r>
              <a:rPr lang="en-US" sz="1600" dirty="0" smtClean="0"/>
              <a:t>Injecting Malware</a:t>
            </a:r>
          </a:p>
          <a:p>
            <a:pPr lvl="1"/>
            <a:r>
              <a:rPr lang="en-US" sz="1600" dirty="0" smtClean="0"/>
              <a:t>DOS/DDOS</a:t>
            </a:r>
            <a:endParaRPr lang="en-US" sz="1600" dirty="0" smtClean="0"/>
          </a:p>
          <a:p>
            <a:r>
              <a:rPr lang="en-US" sz="1800" dirty="0" smtClean="0"/>
              <a:t>None </a:t>
            </a:r>
            <a:r>
              <a:rPr lang="en-US" sz="1800" dirty="0" smtClean="0"/>
              <a:t>of these are defined under IT Act,2000</a:t>
            </a:r>
            <a:endParaRPr lang="en-IN" sz="1800" dirty="0" smtClean="0"/>
          </a:p>
          <a:p>
            <a:endParaRPr lang="en-IN" dirty="0"/>
          </a:p>
        </p:txBody>
      </p:sp>
      <p:sp>
        <p:nvSpPr>
          <p:cNvPr id="4" name="Date Placeholder 3"/>
          <p:cNvSpPr>
            <a:spLocks noGrp="1"/>
          </p:cNvSpPr>
          <p:nvPr>
            <p:ph type="dt" sz="half" idx="10"/>
          </p:nvPr>
        </p:nvSpPr>
        <p:spPr/>
        <p:txBody>
          <a:bodyPr/>
          <a:lstStyle/>
          <a:p>
            <a:r>
              <a:rPr lang="en-US" smtClean="0"/>
              <a:t>11/09/2015</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Cyber Criminals &amp; their Motives</a:t>
            </a:r>
            <a:endParaRPr lang="en-IN" sz="4000" dirty="0"/>
          </a:p>
        </p:txBody>
      </p:sp>
      <p:sp>
        <p:nvSpPr>
          <p:cNvPr id="3" name="Content Placeholder 2"/>
          <p:cNvSpPr>
            <a:spLocks noGrp="1"/>
          </p:cNvSpPr>
          <p:nvPr>
            <p:ph idx="1"/>
          </p:nvPr>
        </p:nvSpPr>
        <p:spPr/>
        <p:txBody>
          <a:bodyPr>
            <a:normAutofit/>
          </a:bodyPr>
          <a:lstStyle/>
          <a:p>
            <a:r>
              <a:rPr lang="en-US" sz="1800" dirty="0" smtClean="0"/>
              <a:t>Cyber  Terrorism - with an intention to cause business disruption or to disrupt the country’s economy.</a:t>
            </a:r>
          </a:p>
          <a:p>
            <a:r>
              <a:rPr lang="en-US" sz="1800" dirty="0" smtClean="0"/>
              <a:t>Cyber Espionage/</a:t>
            </a:r>
            <a:r>
              <a:rPr lang="en-IN" sz="1800" dirty="0" smtClean="0"/>
              <a:t> industrial espionage, </a:t>
            </a:r>
            <a:r>
              <a:rPr lang="en-US" sz="1800" dirty="0" smtClean="0"/>
              <a:t>Inter corporate rivalry</a:t>
            </a:r>
          </a:p>
          <a:p>
            <a:r>
              <a:rPr lang="en-US" sz="1800" dirty="0" smtClean="0"/>
              <a:t>To steal customer data  to make financial gain</a:t>
            </a:r>
            <a:r>
              <a:rPr lang="en-US" sz="1800" dirty="0" smtClean="0"/>
              <a:t>.</a:t>
            </a:r>
            <a:endParaRPr lang="en-US" sz="1800" dirty="0" smtClean="0"/>
          </a:p>
        </p:txBody>
      </p:sp>
      <p:sp>
        <p:nvSpPr>
          <p:cNvPr id="4" name="Date Placeholder 3"/>
          <p:cNvSpPr>
            <a:spLocks noGrp="1"/>
          </p:cNvSpPr>
          <p:nvPr>
            <p:ph type="dt" sz="half" idx="10"/>
          </p:nvPr>
        </p:nvSpPr>
        <p:spPr/>
        <p:txBody>
          <a:bodyPr/>
          <a:lstStyle/>
          <a:p>
            <a:r>
              <a:rPr lang="en-US" smtClean="0"/>
              <a:t>13/02/2015</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13</a:t>
            </a:fld>
            <a:endParaRPr lang="en-US"/>
          </a:p>
        </p:txBody>
      </p:sp>
      <p:pic>
        <p:nvPicPr>
          <p:cNvPr id="7170" name="Picture 2"/>
          <p:cNvPicPr>
            <a:picLocks noChangeAspect="1" noChangeArrowheads="1"/>
          </p:cNvPicPr>
          <p:nvPr/>
        </p:nvPicPr>
        <p:blipFill>
          <a:blip r:embed="rId3"/>
          <a:srcRect/>
          <a:stretch>
            <a:fillRect/>
          </a:stretch>
        </p:blipFill>
        <p:spPr bwMode="auto">
          <a:xfrm>
            <a:off x="3352800" y="3733800"/>
            <a:ext cx="2828925" cy="17811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dirty="0" smtClean="0"/>
              <a:t>Imported Telecom Equipment</a:t>
            </a:r>
            <a:br>
              <a:rPr lang="en-US" sz="2400" dirty="0" smtClean="0"/>
            </a:br>
            <a:r>
              <a:rPr lang="en-US" sz="2400" dirty="0" smtClean="0"/>
              <a:t>Some Concerns</a:t>
            </a:r>
            <a:endParaRPr lang="en-IN" sz="2400" dirty="0"/>
          </a:p>
        </p:txBody>
      </p:sp>
      <p:sp>
        <p:nvSpPr>
          <p:cNvPr id="3" name="Content Placeholder 2"/>
          <p:cNvSpPr>
            <a:spLocks noGrp="1"/>
          </p:cNvSpPr>
          <p:nvPr>
            <p:ph idx="1"/>
          </p:nvPr>
        </p:nvSpPr>
        <p:spPr/>
        <p:txBody>
          <a:bodyPr>
            <a:normAutofit/>
          </a:bodyPr>
          <a:lstStyle/>
          <a:p>
            <a:pPr algn="just"/>
            <a:r>
              <a:rPr lang="en-IN" sz="2000" dirty="0" smtClean="0"/>
              <a:t>Telecom </a:t>
            </a:r>
            <a:r>
              <a:rPr lang="en-IN" sz="2000" dirty="0" smtClean="0"/>
              <a:t>networks are vulnerable to malicious attacks and could expose critical Telecom infrastructure to failure, cyber espionage or cyber attacks.</a:t>
            </a:r>
          </a:p>
          <a:p>
            <a:pPr algn="just"/>
            <a:r>
              <a:rPr lang="en-US" sz="2000" dirty="0" smtClean="0"/>
              <a:t>US Congressional Committee concluded in 2012 that Telecom equipment vendors </a:t>
            </a:r>
            <a:r>
              <a:rPr lang="en-US" sz="2000" dirty="0" err="1" smtClean="0"/>
              <a:t>Huawei</a:t>
            </a:r>
            <a:r>
              <a:rPr lang="en-US" sz="2000" dirty="0" smtClean="0"/>
              <a:t> and ZTE pose a security threat to US.</a:t>
            </a:r>
          </a:p>
          <a:p>
            <a:pPr algn="just"/>
            <a:r>
              <a:rPr lang="en-US" sz="2000" dirty="0" smtClean="0"/>
              <a:t>Spyware &amp; Malwares feared embedded into the equipment or the software loaded into the equipment. </a:t>
            </a:r>
          </a:p>
          <a:p>
            <a:pPr algn="just"/>
            <a:r>
              <a:rPr lang="en-US" sz="2000" dirty="0" smtClean="0"/>
              <a:t>The Committee believes that Chinese Govt. may  resort to Industrial espionage if telecom equipment from China are used.</a:t>
            </a:r>
            <a:endParaRPr lang="en-IN" sz="2000" dirty="0" smtClean="0"/>
          </a:p>
          <a:p>
            <a:pPr algn="just"/>
            <a:endParaRPr lang="en-IN" sz="1800" dirty="0" smtClean="0"/>
          </a:p>
        </p:txBody>
      </p:sp>
      <p:sp>
        <p:nvSpPr>
          <p:cNvPr id="5" name="Slide Number Placeholder 4"/>
          <p:cNvSpPr>
            <a:spLocks noGrp="1"/>
          </p:cNvSpPr>
          <p:nvPr>
            <p:ph type="sldNum" sz="quarter" idx="12"/>
          </p:nvPr>
        </p:nvSpPr>
        <p:spPr/>
        <p:txBody>
          <a:bodyPr/>
          <a:lstStyle/>
          <a:p>
            <a:fld id="{B6F15528-21DE-4FAA-801E-634DDDAF4B2B}" type="slidenum">
              <a:rPr lang="en-US" smtClean="0"/>
              <a:pPr/>
              <a:t>14</a:t>
            </a:fld>
            <a:endParaRPr lang="en-US"/>
          </a:p>
        </p:txBody>
      </p:sp>
      <p:pic>
        <p:nvPicPr>
          <p:cNvPr id="6" name="Picture 2"/>
          <p:cNvPicPr>
            <a:picLocks noChangeAspect="1" noChangeArrowheads="1"/>
          </p:cNvPicPr>
          <p:nvPr/>
        </p:nvPicPr>
        <p:blipFill>
          <a:blip r:embed="rId3"/>
          <a:srcRect/>
          <a:stretch>
            <a:fillRect/>
          </a:stretch>
        </p:blipFill>
        <p:spPr bwMode="auto">
          <a:xfrm>
            <a:off x="7358082" y="214290"/>
            <a:ext cx="1514475" cy="1733550"/>
          </a:xfrm>
          <a:prstGeom prst="rect">
            <a:avLst/>
          </a:prstGeom>
          <a:noFill/>
          <a:ln w="9525">
            <a:noFill/>
            <a:miter lim="800000"/>
            <a:headEnd/>
            <a:tailEnd/>
          </a:ln>
          <a:effectLst/>
        </p:spPr>
      </p:pic>
      <p:sp>
        <p:nvSpPr>
          <p:cNvPr id="7" name="Date Placeholder 6"/>
          <p:cNvSpPr>
            <a:spLocks noGrp="1"/>
          </p:cNvSpPr>
          <p:nvPr>
            <p:ph type="dt" sz="half" idx="10"/>
          </p:nvPr>
        </p:nvSpPr>
        <p:spPr/>
        <p:txBody>
          <a:bodyPr/>
          <a:lstStyle/>
          <a:p>
            <a:r>
              <a:rPr lang="en-US" smtClean="0"/>
              <a:t>05/08/2018</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Global cybersecurity Index (GCI)</a:t>
            </a:r>
            <a:endParaRPr lang="en-IN" sz="4000" dirty="0"/>
          </a:p>
        </p:txBody>
      </p:sp>
      <p:sp>
        <p:nvSpPr>
          <p:cNvPr id="3" name="Content Placeholder 2"/>
          <p:cNvSpPr>
            <a:spLocks noGrp="1"/>
          </p:cNvSpPr>
          <p:nvPr>
            <p:ph idx="1"/>
          </p:nvPr>
        </p:nvSpPr>
        <p:spPr/>
        <p:txBody>
          <a:bodyPr>
            <a:normAutofit/>
          </a:bodyPr>
          <a:lstStyle/>
          <a:p>
            <a:r>
              <a:rPr lang="en-IN" sz="2400" dirty="0" smtClean="0"/>
              <a:t>GCI is to drive the issue of cybersecurity to the forefront of national agendas.</a:t>
            </a:r>
          </a:p>
          <a:p>
            <a:r>
              <a:rPr lang="en-IN" sz="2400" dirty="0" smtClean="0"/>
              <a:t>GCI ranks the level of commitment in five areas of GCA.</a:t>
            </a:r>
          </a:p>
          <a:p>
            <a:r>
              <a:rPr lang="en-IN" sz="2400" dirty="0" smtClean="0"/>
              <a:t>Global ranking of cybersecurity readiness.</a:t>
            </a:r>
          </a:p>
          <a:p>
            <a:r>
              <a:rPr lang="en-IN" sz="2400" dirty="0" smtClean="0"/>
              <a:t>Promote government strategies at a national level</a:t>
            </a:r>
          </a:p>
          <a:p>
            <a:r>
              <a:rPr lang="en-IN" sz="2400" dirty="0" smtClean="0"/>
              <a:t>Drive implementation efforts across industries and sectors</a:t>
            </a:r>
          </a:p>
          <a:p>
            <a:r>
              <a:rPr lang="en-IN" sz="2400" dirty="0" smtClean="0"/>
              <a:t>Integrate security into the core of technological progress </a:t>
            </a:r>
          </a:p>
          <a:p>
            <a:r>
              <a:rPr lang="en-IN" sz="2400" dirty="0" smtClean="0"/>
              <a:t>Foster a global culture of </a:t>
            </a:r>
            <a:r>
              <a:rPr lang="en-IN" sz="2400" dirty="0" smtClean="0"/>
              <a:t>cybersecurity</a:t>
            </a:r>
          </a:p>
          <a:p>
            <a:r>
              <a:rPr lang="en-IN" sz="2400" dirty="0" smtClean="0"/>
              <a:t>Cyber Security in Defence Sector</a:t>
            </a:r>
            <a:r>
              <a:rPr lang="en-IN" sz="2400" dirty="0" smtClean="0"/>
              <a:t>​</a:t>
            </a:r>
            <a:endParaRPr lang="en-IN" sz="2400" dirty="0" smtClean="0"/>
          </a:p>
          <a:p>
            <a:endParaRPr lang="en-IN" sz="2400" dirty="0" smtClean="0"/>
          </a:p>
          <a:p>
            <a:endParaRPr lang="en-IN" sz="2400" dirty="0"/>
          </a:p>
        </p:txBody>
      </p:sp>
      <p:sp>
        <p:nvSpPr>
          <p:cNvPr id="4" name="Date Placeholder 3"/>
          <p:cNvSpPr>
            <a:spLocks noGrp="1"/>
          </p:cNvSpPr>
          <p:nvPr>
            <p:ph type="dt" sz="half" idx="10"/>
          </p:nvPr>
        </p:nvSpPr>
        <p:spPr/>
        <p:txBody>
          <a:bodyPr/>
          <a:lstStyle/>
          <a:p>
            <a:r>
              <a:rPr lang="en-US" smtClean="0"/>
              <a:t>05/08/2018</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05/08/2018</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16</a:t>
            </a:fld>
            <a:endParaRPr lang="en-US"/>
          </a:p>
        </p:txBody>
      </p:sp>
      <p:pic>
        <p:nvPicPr>
          <p:cNvPr id="6" name="Picture 2"/>
          <p:cNvPicPr>
            <a:picLocks noGrp="1" noChangeAspect="1" noChangeArrowheads="1"/>
          </p:cNvPicPr>
          <p:nvPr>
            <p:ph idx="1"/>
          </p:nvPr>
        </p:nvPicPr>
        <p:blipFill>
          <a:blip r:embed="rId2"/>
          <a:srcRect/>
          <a:stretch>
            <a:fillRect/>
          </a:stretch>
        </p:blipFill>
        <p:spPr bwMode="auto">
          <a:xfrm>
            <a:off x="1219200" y="838200"/>
            <a:ext cx="7010400" cy="4953000"/>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Defence Industrial Establishments</a:t>
            </a:r>
            <a:endParaRPr lang="en-IN" sz="3600" dirty="0"/>
          </a:p>
        </p:txBody>
      </p:sp>
      <p:sp>
        <p:nvSpPr>
          <p:cNvPr id="3" name="Content Placeholder 2"/>
          <p:cNvSpPr>
            <a:spLocks noGrp="1"/>
          </p:cNvSpPr>
          <p:nvPr>
            <p:ph idx="1"/>
          </p:nvPr>
        </p:nvSpPr>
        <p:spPr/>
        <p:txBody>
          <a:bodyPr>
            <a:normAutofit/>
          </a:bodyPr>
          <a:lstStyle/>
          <a:p>
            <a:pPr algn="just"/>
            <a:r>
              <a:rPr lang="en-IN" sz="2400" dirty="0" smtClean="0"/>
              <a:t>Today’s industrial control systems (ICS) face an array of digital threats.</a:t>
            </a:r>
          </a:p>
          <a:p>
            <a:pPr algn="just"/>
            <a:r>
              <a:rPr lang="en-IN" sz="2400" dirty="0" smtClean="0"/>
              <a:t>Cyber attacks on industrial systems can have severe consequences. </a:t>
            </a:r>
          </a:p>
          <a:p>
            <a:pPr algn="just"/>
            <a:r>
              <a:rPr lang="en-IN" sz="2400" dirty="0" smtClean="0"/>
              <a:t>Impact extends from data to industrial infrastructures and potentially people’s safety. </a:t>
            </a:r>
          </a:p>
          <a:p>
            <a:pPr algn="just"/>
            <a:r>
              <a:rPr lang="en-IN" sz="2400" dirty="0" smtClean="0"/>
              <a:t>Connected objects within these systems, from sensors to connected vehicles, can be targeted by cyber criminals. </a:t>
            </a:r>
          </a:p>
          <a:p>
            <a:pPr algn="just"/>
            <a:r>
              <a:rPr lang="en-IN" sz="2400" dirty="0" smtClean="0"/>
              <a:t>Real and urgent problem that must be addressed to </a:t>
            </a:r>
            <a:r>
              <a:rPr lang="en-IN" sz="2400" dirty="0" smtClean="0">
                <a:solidFill>
                  <a:srgbClr val="0070C0"/>
                </a:solidFill>
              </a:rPr>
              <a:t>stay competitive </a:t>
            </a:r>
            <a:r>
              <a:rPr lang="en-IN" sz="2400" dirty="0" smtClean="0"/>
              <a:t>in the digital age.</a:t>
            </a:r>
            <a:endParaRPr lang="en-IN" sz="2400" dirty="0"/>
          </a:p>
        </p:txBody>
      </p:sp>
      <p:pic>
        <p:nvPicPr>
          <p:cNvPr id="2050" name="Picture 2"/>
          <p:cNvPicPr>
            <a:picLocks noChangeAspect="1" noChangeArrowheads="1"/>
          </p:cNvPicPr>
          <p:nvPr/>
        </p:nvPicPr>
        <p:blipFill>
          <a:blip r:embed="rId2"/>
          <a:srcRect/>
          <a:stretch>
            <a:fillRect/>
          </a:stretch>
        </p:blipFill>
        <p:spPr bwMode="auto">
          <a:xfrm>
            <a:off x="7086600" y="228600"/>
            <a:ext cx="2057400" cy="1752600"/>
          </a:xfrm>
          <a:prstGeom prst="rect">
            <a:avLst/>
          </a:prstGeom>
          <a:noFill/>
          <a:ln w="9525">
            <a:noFill/>
            <a:miter lim="800000"/>
            <a:headEnd/>
            <a:tailEnd/>
          </a:ln>
          <a:effectLst/>
        </p:spPr>
      </p:pic>
      <p:sp>
        <p:nvSpPr>
          <p:cNvPr id="5" name="Date Placeholder 4"/>
          <p:cNvSpPr>
            <a:spLocks noGrp="1"/>
          </p:cNvSpPr>
          <p:nvPr>
            <p:ph type="dt" sz="half" idx="10"/>
          </p:nvPr>
        </p:nvSpPr>
        <p:spPr/>
        <p:txBody>
          <a:bodyPr/>
          <a:lstStyle/>
          <a:p>
            <a:r>
              <a:rPr lang="en-US" smtClean="0"/>
              <a:t>05/08/2018</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Historical Perspective</a:t>
            </a:r>
            <a:endParaRPr lang="en-IN" dirty="0"/>
          </a:p>
        </p:txBody>
      </p:sp>
      <p:sp>
        <p:nvSpPr>
          <p:cNvPr id="3" name="Content Placeholder 2"/>
          <p:cNvSpPr>
            <a:spLocks noGrp="1"/>
          </p:cNvSpPr>
          <p:nvPr>
            <p:ph idx="1"/>
          </p:nvPr>
        </p:nvSpPr>
        <p:spPr/>
        <p:txBody>
          <a:bodyPr>
            <a:normAutofit/>
          </a:bodyPr>
          <a:lstStyle/>
          <a:p>
            <a:r>
              <a:rPr lang="en-US" dirty="0" smtClean="0"/>
              <a:t>1775 - Establishment of Board of Ordnance factory in Fort William, Kolkata</a:t>
            </a:r>
          </a:p>
          <a:p>
            <a:pPr lvl="0"/>
            <a:r>
              <a:rPr lang="en-US" dirty="0" smtClean="0"/>
              <a:t>1884- Garden Reach Shipbuilders and Engineers Limited (GRSE), Kolkata</a:t>
            </a:r>
            <a:endParaRPr lang="en-IN" dirty="0" smtClean="0"/>
          </a:p>
          <a:p>
            <a:r>
              <a:rPr lang="en-US" dirty="0" smtClean="0"/>
              <a:t>1934 – </a:t>
            </a:r>
            <a:r>
              <a:rPr lang="en-US" dirty="0" err="1" smtClean="0"/>
              <a:t>Mazagon</a:t>
            </a:r>
            <a:r>
              <a:rPr lang="en-US" dirty="0" smtClean="0"/>
              <a:t> Dock Shipbuilders Ltd., Mumbai</a:t>
            </a:r>
          </a:p>
          <a:p>
            <a:pPr lvl="0"/>
            <a:r>
              <a:rPr lang="en-US" dirty="0" smtClean="0"/>
              <a:t>1941- Hindustan Shipyard Limited (HSL), Visakhapatnam</a:t>
            </a:r>
            <a:endParaRPr lang="en-IN" dirty="0" smtClean="0"/>
          </a:p>
          <a:p>
            <a:pPr lvl="0"/>
            <a:r>
              <a:rPr lang="en-US" dirty="0" smtClean="0"/>
              <a:t>1957- Goa Shipyard Limited (GSL)</a:t>
            </a:r>
            <a:endParaRPr lang="en-IN" dirty="0" smtClean="0"/>
          </a:p>
          <a:p>
            <a:endParaRPr lang="en-US" dirty="0" smtClean="0"/>
          </a:p>
          <a:p>
            <a:endParaRPr lang="en-IN" dirty="0" smtClean="0"/>
          </a:p>
          <a:p>
            <a:pPr lvl="0"/>
            <a:endParaRPr lang="en-US" dirty="0" smtClean="0"/>
          </a:p>
          <a:p>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Historical Perspective</a:t>
            </a:r>
            <a:endParaRPr lang="en-IN" dirty="0"/>
          </a:p>
        </p:txBody>
      </p:sp>
      <p:sp>
        <p:nvSpPr>
          <p:cNvPr id="3" name="Content Placeholder 2"/>
          <p:cNvSpPr>
            <a:spLocks noGrp="1"/>
          </p:cNvSpPr>
          <p:nvPr>
            <p:ph idx="1"/>
          </p:nvPr>
        </p:nvSpPr>
        <p:spPr/>
        <p:txBody>
          <a:bodyPr>
            <a:normAutofit/>
          </a:bodyPr>
          <a:lstStyle/>
          <a:p>
            <a:r>
              <a:rPr lang="en-US" dirty="0" smtClean="0"/>
              <a:t>1958 – Establishment of DRDO</a:t>
            </a:r>
          </a:p>
          <a:p>
            <a:r>
              <a:rPr lang="en-US" dirty="0" smtClean="0"/>
              <a:t>1964 – BEML</a:t>
            </a:r>
            <a:endParaRPr lang="en-IN" dirty="0" smtClean="0"/>
          </a:p>
          <a:p>
            <a:pPr lvl="0"/>
            <a:r>
              <a:rPr lang="en-US" dirty="0" smtClean="0"/>
              <a:t>1970- Establishment of  BDL</a:t>
            </a:r>
          </a:p>
          <a:p>
            <a:r>
              <a:rPr lang="en-US" dirty="0" smtClean="0"/>
              <a:t>1973 - </a:t>
            </a:r>
            <a:r>
              <a:rPr lang="en-US" dirty="0" err="1" smtClean="0"/>
              <a:t>Mishra</a:t>
            </a:r>
            <a:r>
              <a:rPr lang="en-US" dirty="0" smtClean="0"/>
              <a:t> </a:t>
            </a:r>
            <a:r>
              <a:rPr lang="en-US" dirty="0" err="1" smtClean="0"/>
              <a:t>Dhatu</a:t>
            </a:r>
            <a:r>
              <a:rPr lang="en-US" dirty="0" smtClean="0"/>
              <a:t> Nigam Limited (MIDHANI)</a:t>
            </a:r>
          </a:p>
          <a:p>
            <a:r>
              <a:rPr lang="en-US" dirty="0" smtClean="0"/>
              <a:t>1960s</a:t>
            </a:r>
            <a:r>
              <a:rPr lang="en-US" b="1" dirty="0" smtClean="0"/>
              <a:t> </a:t>
            </a:r>
            <a:r>
              <a:rPr lang="en-US" dirty="0" smtClean="0"/>
              <a:t>– Collaborative Military production </a:t>
            </a:r>
          </a:p>
          <a:p>
            <a:r>
              <a:rPr lang="en-US" dirty="0" smtClean="0"/>
              <a:t>2001- </a:t>
            </a:r>
            <a:r>
              <a:rPr lang="en-US" b="1" dirty="0" smtClean="0"/>
              <a:t>Defence Sector was opened for private Sector</a:t>
            </a:r>
          </a:p>
          <a:p>
            <a:r>
              <a:rPr lang="en-US" sz="2400" dirty="0" smtClean="0">
                <a:effectLst>
                  <a:outerShdw blurRad="38100" dist="38100" dir="2700000" algn="tl">
                    <a:srgbClr val="000000">
                      <a:alpha val="43137"/>
                    </a:srgbClr>
                  </a:outerShdw>
                </a:effectLst>
              </a:rPr>
              <a:t>2003</a:t>
            </a:r>
            <a:r>
              <a:rPr lang="en-US" sz="2400" dirty="0" smtClean="0"/>
              <a:t> – Defence Procurement Procedure (DPP)</a:t>
            </a:r>
            <a:endParaRPr lang="en-US" sz="2400" strike="sngStrike" dirty="0" smtClean="0"/>
          </a:p>
          <a:p>
            <a:pPr lvl="0"/>
            <a:r>
              <a:rPr lang="en-US" dirty="0" smtClean="0"/>
              <a:t>2008</a:t>
            </a:r>
            <a:r>
              <a:rPr lang="en-US" b="1" dirty="0" smtClean="0"/>
              <a:t> </a:t>
            </a:r>
            <a:r>
              <a:rPr lang="en-US" dirty="0" smtClean="0"/>
              <a:t>– Defence offsets were introduced in DPP</a:t>
            </a:r>
          </a:p>
          <a:p>
            <a:pPr lvl="0"/>
            <a:endParaRPr lang="en-IN" dirty="0" smtClean="0"/>
          </a:p>
          <a:p>
            <a:endParaRPr lang="en-IN" dirty="0" smtClean="0"/>
          </a:p>
          <a:p>
            <a:pPr lvl="0"/>
            <a:endParaRPr lang="en-IN" dirty="0" smtClean="0"/>
          </a:p>
          <a:p>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001000" cy="685800"/>
          </a:xfrm>
          <a:blipFill>
            <a:blip r:embed="rId2" cstate="print"/>
            <a:tile tx="0" ty="0" sx="100000" sy="100000" flip="none" algn="tl"/>
          </a:blipFill>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000" b="1" cap="none" dirty="0" smtClean="0">
                <a:ln w="11430"/>
                <a:solidFill>
                  <a:srgbClr val="002060"/>
                </a:solidFill>
                <a:effectLst>
                  <a:outerShdw blurRad="50800" dist="39000" dir="5460000" algn="tl">
                    <a:srgbClr val="000000">
                      <a:alpha val="38000"/>
                    </a:srgbClr>
                  </a:outerShdw>
                </a:effectLst>
              </a:rPr>
              <a:t>Law and Technology</a:t>
            </a:r>
            <a:endParaRPr lang="en-US" sz="4000" b="1" cap="none" dirty="0">
              <a:ln w="11430"/>
              <a:solidFill>
                <a:srgbClr val="002060"/>
              </a:solidFill>
              <a:effectLst>
                <a:outerShdw blurRad="50800" dist="39000" dir="5460000" algn="tl">
                  <a:srgbClr val="000000">
                    <a:alpha val="38000"/>
                  </a:srgbClr>
                </a:outerShdw>
              </a:effectLst>
            </a:endParaRPr>
          </a:p>
        </p:txBody>
      </p:sp>
      <p:graphicFrame>
        <p:nvGraphicFramePr>
          <p:cNvPr id="4" name="Content Placeholder 3"/>
          <p:cNvGraphicFramePr>
            <a:graphicFrameLocks noGrp="1"/>
          </p:cNvGraphicFramePr>
          <p:nvPr>
            <p:ph idx="1"/>
          </p:nvPr>
        </p:nvGraphicFramePr>
        <p:xfrm>
          <a:off x="457200" y="1295400"/>
          <a:ext cx="7467600" cy="5178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Historical Perspective</a:t>
            </a:r>
            <a:endParaRPr lang="en-IN" dirty="0"/>
          </a:p>
        </p:txBody>
      </p:sp>
      <p:sp>
        <p:nvSpPr>
          <p:cNvPr id="3" name="Content Placeholder 2"/>
          <p:cNvSpPr>
            <a:spLocks noGrp="1"/>
          </p:cNvSpPr>
          <p:nvPr>
            <p:ph idx="1"/>
          </p:nvPr>
        </p:nvSpPr>
        <p:spPr/>
        <p:txBody>
          <a:bodyPr/>
          <a:lstStyle/>
          <a:p>
            <a:pPr algn="just"/>
            <a:r>
              <a:rPr lang="en-US" dirty="0" smtClean="0"/>
              <a:t>2012</a:t>
            </a:r>
            <a:r>
              <a:rPr lang="en-US" b="1" dirty="0" smtClean="0"/>
              <a:t> </a:t>
            </a:r>
            <a:r>
              <a:rPr lang="en-US" dirty="0" smtClean="0"/>
              <a:t>– Defence Offset Guidelines listed six different avenues</a:t>
            </a:r>
            <a:r>
              <a:rPr lang="en-US" b="1" dirty="0" smtClean="0"/>
              <a:t> </a:t>
            </a:r>
            <a:r>
              <a:rPr lang="en-US" dirty="0" smtClean="0"/>
              <a:t>out of which three pertain to </a:t>
            </a:r>
            <a:r>
              <a:rPr lang="en-US" dirty="0" err="1" smtClean="0"/>
              <a:t>ToT</a:t>
            </a:r>
            <a:r>
              <a:rPr lang="en-US" dirty="0" smtClean="0"/>
              <a:t> in some form.</a:t>
            </a:r>
          </a:p>
          <a:p>
            <a:pPr lvl="0" algn="just"/>
            <a:r>
              <a:rPr lang="en-US" dirty="0" smtClean="0"/>
              <a:t>2014</a:t>
            </a:r>
            <a:r>
              <a:rPr lang="en-US" b="1" dirty="0" smtClean="0"/>
              <a:t> </a:t>
            </a:r>
            <a:r>
              <a:rPr lang="en-US" dirty="0" smtClean="0"/>
              <a:t>– ‘</a:t>
            </a:r>
            <a:r>
              <a:rPr lang="en-US" dirty="0" smtClean="0">
                <a:solidFill>
                  <a:schemeClr val="accent2"/>
                </a:solidFill>
              </a:rPr>
              <a:t>Make in India</a:t>
            </a:r>
            <a:r>
              <a:rPr lang="en-US" dirty="0" smtClean="0"/>
              <a:t>’ campaign -Defence manufacturing was given top priority.</a:t>
            </a:r>
          </a:p>
          <a:p>
            <a:pPr algn="just"/>
            <a:r>
              <a:rPr lang="en-US" dirty="0" smtClean="0"/>
              <a:t>2015 – USA has offered </a:t>
            </a:r>
            <a:r>
              <a:rPr lang="en-US" dirty="0" err="1" smtClean="0"/>
              <a:t>ToT</a:t>
            </a:r>
            <a:r>
              <a:rPr lang="en-US" dirty="0" smtClean="0"/>
              <a:t> of 17 technologies related to Defence to India.</a:t>
            </a:r>
            <a:r>
              <a:rPr lang="en-US" b="1" dirty="0" smtClean="0"/>
              <a:t> </a:t>
            </a:r>
            <a:endParaRPr lang="en-IN" dirty="0" smtClean="0"/>
          </a:p>
          <a:p>
            <a:endParaRPr lang="en-IN"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ToT</a:t>
            </a:r>
            <a:endParaRPr lang="en-IN" dirty="0"/>
          </a:p>
        </p:txBody>
      </p:sp>
      <p:sp>
        <p:nvSpPr>
          <p:cNvPr id="3" name="Content Placeholder 2"/>
          <p:cNvSpPr>
            <a:spLocks noGrp="1"/>
          </p:cNvSpPr>
          <p:nvPr>
            <p:ph idx="1"/>
          </p:nvPr>
        </p:nvSpPr>
        <p:spPr/>
        <p:txBody>
          <a:bodyPr>
            <a:normAutofit/>
          </a:bodyPr>
          <a:lstStyle/>
          <a:p>
            <a:r>
              <a:rPr lang="en-US" dirty="0" smtClean="0"/>
              <a:t>What is Transfer of Technology?</a:t>
            </a:r>
          </a:p>
          <a:p>
            <a:r>
              <a:rPr lang="en-US" dirty="0" smtClean="0"/>
              <a:t>Various Stakeholders in TOT : </a:t>
            </a:r>
          </a:p>
          <a:p>
            <a:pPr lvl="1"/>
            <a:r>
              <a:rPr lang="en-US" dirty="0" smtClean="0"/>
              <a:t>Transferor &amp; Transferee</a:t>
            </a:r>
          </a:p>
          <a:p>
            <a:pPr lvl="1"/>
            <a:r>
              <a:rPr lang="en-US" dirty="0" smtClean="0"/>
              <a:t>Licensor &amp; Licensee</a:t>
            </a:r>
          </a:p>
          <a:p>
            <a:r>
              <a:rPr lang="en-US" dirty="0" smtClean="0"/>
              <a:t>National Goals</a:t>
            </a:r>
          </a:p>
          <a:p>
            <a:pPr lvl="1"/>
            <a:r>
              <a:rPr lang="en-US" sz="2000" dirty="0" smtClean="0"/>
              <a:t>Self Sufficiency Vs  Self Reliance</a:t>
            </a:r>
          </a:p>
          <a:p>
            <a:pPr lvl="1"/>
            <a:r>
              <a:rPr lang="en-US" sz="2000" dirty="0" smtClean="0"/>
              <a:t>Self-reliance in production of competitive Defence technologies</a:t>
            </a:r>
          </a:p>
          <a:p>
            <a:pPr lvl="1"/>
            <a:r>
              <a:rPr lang="en-US" sz="2200" dirty="0" smtClean="0"/>
              <a:t>Thrust on developing superior military strength</a:t>
            </a:r>
          </a:p>
          <a:p>
            <a:endParaRPr lang="en-IN" dirty="0" smtClean="0"/>
          </a:p>
          <a:p>
            <a:endParaRPr lang="en-IN"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7086600" cy="762000"/>
          </a:xfrm>
        </p:spPr>
        <p:txBody>
          <a:bodyPr anchor="ctr">
            <a:normAutofit/>
          </a:bodyPr>
          <a:lstStyle/>
          <a:p>
            <a:pPr algn="ctr"/>
            <a:r>
              <a:rPr lang="en-US" sz="3600" b="1" dirty="0" smtClean="0">
                <a:solidFill>
                  <a:srgbClr val="C00000"/>
                </a:solidFill>
                <a:effectLst>
                  <a:outerShdw blurRad="38100" dist="38100" dir="2700000" algn="tl">
                    <a:srgbClr val="000000">
                      <a:alpha val="43137"/>
                    </a:srgbClr>
                  </a:outerShdw>
                </a:effectLst>
              </a:rPr>
              <a:t>KNOW-HOWS AND KNOW-WHYS  </a:t>
            </a:r>
            <a:endParaRPr lang="en-US" sz="3600" b="1" dirty="0">
              <a:solidFill>
                <a:srgbClr val="C0000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nvPr>
        </p:nvGraphicFramePr>
        <p:xfrm>
          <a:off x="533400" y="990600"/>
          <a:ext cx="80010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Modes of </a:t>
            </a:r>
            <a:r>
              <a:rPr lang="en-US" dirty="0" err="1" smtClean="0"/>
              <a:t>ToT</a:t>
            </a:r>
            <a:endParaRPr lang="en-IN" dirty="0"/>
          </a:p>
        </p:txBody>
      </p:sp>
      <p:sp>
        <p:nvSpPr>
          <p:cNvPr id="3" name="Content Placeholder 2"/>
          <p:cNvSpPr>
            <a:spLocks noGrp="1"/>
          </p:cNvSpPr>
          <p:nvPr>
            <p:ph idx="1"/>
          </p:nvPr>
        </p:nvSpPr>
        <p:spPr/>
        <p:txBody>
          <a:bodyPr>
            <a:normAutofit/>
          </a:bodyPr>
          <a:lstStyle/>
          <a:p>
            <a:pPr>
              <a:buNone/>
            </a:pPr>
            <a:r>
              <a:rPr lang="en-US" sz="2800" b="1" dirty="0" smtClean="0"/>
              <a:t>Modes of Technology transfer :</a:t>
            </a:r>
          </a:p>
          <a:p>
            <a:pPr>
              <a:buNone/>
            </a:pPr>
            <a:endParaRPr lang="en-US" sz="2800" b="1" dirty="0" smtClean="0"/>
          </a:p>
          <a:p>
            <a:pPr lvl="1"/>
            <a:r>
              <a:rPr lang="en-US" dirty="0" smtClean="0"/>
              <a:t>Foreign Direct Investment</a:t>
            </a:r>
          </a:p>
          <a:p>
            <a:pPr lvl="1"/>
            <a:r>
              <a:rPr lang="en-US" dirty="0" smtClean="0"/>
              <a:t>Licensing Technology</a:t>
            </a:r>
          </a:p>
          <a:p>
            <a:pPr lvl="1"/>
            <a:r>
              <a:rPr lang="en-US" dirty="0" smtClean="0"/>
              <a:t>Joint Venture &amp; Strategic Alliances</a:t>
            </a:r>
          </a:p>
          <a:p>
            <a:pPr lvl="1"/>
            <a:r>
              <a:rPr lang="en-US" dirty="0" smtClean="0"/>
              <a:t>Reverse engineering</a:t>
            </a:r>
          </a:p>
          <a:p>
            <a:pPr lvl="1"/>
            <a:endParaRPr lang="en-US" dirty="0" smtClean="0"/>
          </a:p>
          <a:p>
            <a:endParaRPr lang="en-IN"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7467600" cy="685800"/>
          </a:xfrm>
          <a:solidFill>
            <a:schemeClr val="tx2">
              <a:lumMod val="60000"/>
              <a:lumOff val="40000"/>
            </a:schemeClr>
          </a:solidFill>
        </p:spPr>
        <p:txBody>
          <a:bodyPr>
            <a:normAutofit/>
          </a:bodyPr>
          <a:lstStyle/>
          <a:p>
            <a:pPr algn="ctr"/>
            <a:r>
              <a:rPr lang="en-US" sz="3200" b="1" dirty="0" smtClean="0">
                <a:solidFill>
                  <a:schemeClr val="accent1">
                    <a:lumMod val="40000"/>
                    <a:lumOff val="60000"/>
                  </a:schemeClr>
                </a:solidFill>
                <a:effectLst>
                  <a:outerShdw blurRad="38100" dist="38100" dir="2700000" algn="tl">
                    <a:srgbClr val="000000">
                      <a:alpha val="43137"/>
                    </a:srgbClr>
                  </a:outerShdw>
                </a:effectLst>
              </a:rPr>
              <a:t> </a:t>
            </a:r>
            <a:r>
              <a:rPr lang="en-US" sz="3600" b="1" dirty="0" smtClean="0">
                <a:solidFill>
                  <a:srgbClr val="C00000"/>
                </a:solidFill>
                <a:effectLst>
                  <a:outerShdw blurRad="38100" dist="38100" dir="2700000" algn="tl">
                    <a:srgbClr val="000000">
                      <a:alpha val="43137"/>
                    </a:srgbClr>
                  </a:outerShdw>
                </a:effectLst>
              </a:rPr>
              <a:t>TYPES OF TOT</a:t>
            </a:r>
            <a:endParaRPr lang="en-US" sz="3600" dirty="0">
              <a:solidFill>
                <a:srgbClr val="C0000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nvPr>
        </p:nvGraphicFramePr>
        <p:xfrm>
          <a:off x="457200" y="1676401"/>
          <a:ext cx="82296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smtClean="0"/>
              <a:t>Mode of </a:t>
            </a:r>
            <a:r>
              <a:rPr lang="en-US" sz="4400" dirty="0" err="1" smtClean="0"/>
              <a:t>ToT</a:t>
            </a:r>
            <a:endParaRPr lang="en-IN" sz="4400" dirty="0"/>
          </a:p>
        </p:txBody>
      </p:sp>
      <p:graphicFrame>
        <p:nvGraphicFramePr>
          <p:cNvPr id="4" name="Content Placeholder 3"/>
          <p:cNvGraphicFramePr>
            <a:graphicFrameLocks noGrp="1"/>
          </p:cNvGraphicFramePr>
          <p:nvPr>
            <p:ph idx="1"/>
          </p:nvPr>
        </p:nvGraphicFramePr>
        <p:xfrm>
          <a:off x="457200" y="1935163"/>
          <a:ext cx="7543800" cy="3037840"/>
        </p:xfrm>
        <a:graphic>
          <a:graphicData uri="http://schemas.openxmlformats.org/drawingml/2006/table">
            <a:tbl>
              <a:tblPr firstRow="1" bandRow="1">
                <a:tableStyleId>{5C22544A-7EE6-4342-B048-85BDC9FD1C3A}</a:tableStyleId>
              </a:tblPr>
              <a:tblGrid>
                <a:gridCol w="762000"/>
                <a:gridCol w="2514600"/>
                <a:gridCol w="1676400"/>
                <a:gridCol w="2590800"/>
              </a:tblGrid>
              <a:tr h="370840">
                <a:tc>
                  <a:txBody>
                    <a:bodyPr/>
                    <a:lstStyle/>
                    <a:p>
                      <a:endParaRPr lang="en-IN" dirty="0"/>
                    </a:p>
                  </a:txBody>
                  <a:tcPr/>
                </a:tc>
                <a:tc>
                  <a:txBody>
                    <a:bodyPr/>
                    <a:lstStyle/>
                    <a:p>
                      <a:endParaRPr lang="en-IN" dirty="0"/>
                    </a:p>
                  </a:txBody>
                  <a:tcPr/>
                </a:tc>
                <a:tc>
                  <a:txBody>
                    <a:bodyPr/>
                    <a:lstStyle/>
                    <a:p>
                      <a:endParaRPr lang="en-IN"/>
                    </a:p>
                  </a:txBody>
                  <a:tcPr/>
                </a:tc>
                <a:tc>
                  <a:txBody>
                    <a:bodyPr/>
                    <a:lstStyle/>
                    <a:p>
                      <a:endParaRPr lang="en-IN"/>
                    </a:p>
                  </a:txBody>
                  <a:tcPr/>
                </a:tc>
              </a:tr>
              <a:tr h="370840">
                <a:tc>
                  <a:txBody>
                    <a:bodyPr/>
                    <a:lstStyle/>
                    <a:p>
                      <a:r>
                        <a:rPr lang="en-US" dirty="0" smtClean="0"/>
                        <a:t>1</a:t>
                      </a:r>
                      <a:endParaRPr lang="en-IN" dirty="0"/>
                    </a:p>
                  </a:txBody>
                  <a:tcPr/>
                </a:tc>
                <a:tc>
                  <a:txBody>
                    <a:bodyPr/>
                    <a:lstStyle/>
                    <a:p>
                      <a:r>
                        <a:rPr lang="en-US" dirty="0" smtClean="0"/>
                        <a:t>Limited Period</a:t>
                      </a:r>
                      <a:endParaRPr lang="en-IN" dirty="0"/>
                    </a:p>
                  </a:txBody>
                  <a:tcPr/>
                </a:tc>
                <a:tc>
                  <a:txBody>
                    <a:bodyPr/>
                    <a:lstStyle/>
                    <a:p>
                      <a:r>
                        <a:rPr lang="en-US" dirty="0" smtClean="0"/>
                        <a:t>Non</a:t>
                      </a:r>
                      <a:r>
                        <a:rPr lang="en-US" baseline="0" dirty="0" smtClean="0"/>
                        <a:t> Exclusive</a:t>
                      </a:r>
                      <a:endParaRPr lang="en-IN" dirty="0"/>
                    </a:p>
                  </a:txBody>
                  <a:tcPr/>
                </a:tc>
                <a:tc>
                  <a:txBody>
                    <a:bodyPr/>
                    <a:lstStyle/>
                    <a:p>
                      <a:r>
                        <a:rPr lang="en-US" dirty="0" smtClean="0"/>
                        <a:t>Without IP</a:t>
                      </a:r>
                      <a:r>
                        <a:rPr lang="en-US" baseline="0" dirty="0" smtClean="0"/>
                        <a:t> Rights</a:t>
                      </a:r>
                      <a:endParaRPr lang="en-IN" dirty="0"/>
                    </a:p>
                  </a:txBody>
                  <a:tcPr/>
                </a:tc>
              </a:tr>
              <a:tr h="370840">
                <a:tc>
                  <a:txBody>
                    <a:bodyPr/>
                    <a:lstStyle/>
                    <a:p>
                      <a:r>
                        <a:rPr lang="en-US" dirty="0" smtClean="0"/>
                        <a:t>2</a:t>
                      </a:r>
                      <a:endParaRPr lang="en-IN" dirty="0"/>
                    </a:p>
                  </a:txBody>
                  <a:tcPr/>
                </a:tc>
                <a:tc>
                  <a:txBody>
                    <a:bodyPr/>
                    <a:lstStyle/>
                    <a:p>
                      <a:r>
                        <a:rPr lang="en-US" dirty="0" smtClean="0"/>
                        <a:t>Limited</a:t>
                      </a:r>
                      <a:r>
                        <a:rPr lang="en-US" baseline="0" dirty="0" smtClean="0"/>
                        <a:t> Period</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Exclusive</a:t>
                      </a:r>
                      <a:endParaRPr lang="en-IN"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Without IP</a:t>
                      </a:r>
                      <a:r>
                        <a:rPr lang="en-US" baseline="0" dirty="0" smtClean="0"/>
                        <a:t> Rights</a:t>
                      </a:r>
                      <a:endParaRPr lang="en-IN" dirty="0" smtClean="0"/>
                    </a:p>
                  </a:txBody>
                  <a:tcPr/>
                </a:tc>
              </a:tr>
              <a:tr h="370840">
                <a:tc>
                  <a:txBody>
                    <a:bodyPr/>
                    <a:lstStyle/>
                    <a:p>
                      <a:r>
                        <a:rPr lang="en-US" dirty="0" smtClean="0"/>
                        <a:t>3</a:t>
                      </a:r>
                      <a:endParaRPr lang="en-IN" dirty="0"/>
                    </a:p>
                  </a:txBody>
                  <a:tcPr/>
                </a:tc>
                <a:tc>
                  <a:txBody>
                    <a:bodyPr/>
                    <a:lstStyle/>
                    <a:p>
                      <a:r>
                        <a:rPr lang="en-US" dirty="0" smtClean="0"/>
                        <a:t>Region/Country Specific</a:t>
                      </a:r>
                      <a:endParaRPr lang="en-IN" dirty="0"/>
                    </a:p>
                  </a:txBody>
                  <a:tcPr/>
                </a:tc>
                <a:tc>
                  <a:txBody>
                    <a:bodyPr/>
                    <a:lstStyle/>
                    <a:p>
                      <a:r>
                        <a:rPr lang="en-US" dirty="0" smtClean="0"/>
                        <a:t>Exclusive</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Without IP</a:t>
                      </a:r>
                      <a:r>
                        <a:rPr lang="en-US" baseline="0" dirty="0" smtClean="0"/>
                        <a:t> Rights</a:t>
                      </a:r>
                      <a:endParaRPr lang="en-IN" dirty="0" smtClean="0"/>
                    </a:p>
                  </a:txBody>
                  <a:tcPr/>
                </a:tc>
              </a:tr>
              <a:tr h="370840">
                <a:tc>
                  <a:txBody>
                    <a:bodyPr/>
                    <a:lstStyle/>
                    <a:p>
                      <a:r>
                        <a:rPr lang="en-US" dirty="0" smtClean="0"/>
                        <a:t>4</a:t>
                      </a:r>
                      <a:endParaRPr lang="en-IN" dirty="0"/>
                    </a:p>
                  </a:txBody>
                  <a:tcPr/>
                </a:tc>
                <a:tc>
                  <a:txBody>
                    <a:bodyPr/>
                    <a:lstStyle/>
                    <a:p>
                      <a:r>
                        <a:rPr lang="en-US" dirty="0" smtClean="0"/>
                        <a:t>Outright sale</a:t>
                      </a:r>
                      <a:endParaRPr lang="en-IN" dirty="0"/>
                    </a:p>
                  </a:txBody>
                  <a:tcPr/>
                </a:tc>
                <a:tc>
                  <a:txBody>
                    <a:bodyPr/>
                    <a:lstStyle/>
                    <a:p>
                      <a:pPr algn="ctr"/>
                      <a:r>
                        <a:rPr lang="en-US" dirty="0" smtClean="0"/>
                        <a:t>NA</a:t>
                      </a:r>
                      <a:endParaRPr lang="en-IN" dirty="0"/>
                    </a:p>
                  </a:txBody>
                  <a:tcPr/>
                </a:tc>
                <a:tc>
                  <a:txBody>
                    <a:bodyPr/>
                    <a:lstStyle/>
                    <a:p>
                      <a:r>
                        <a:rPr lang="en-US" dirty="0" smtClean="0"/>
                        <a:t>With IP Rights</a:t>
                      </a:r>
                      <a:endParaRPr lang="en-IN" dirty="0"/>
                    </a:p>
                  </a:txBody>
                  <a:tcPr/>
                </a:tc>
              </a:tr>
              <a:tr h="370840">
                <a:tc>
                  <a:txBody>
                    <a:bodyPr/>
                    <a:lstStyle/>
                    <a:p>
                      <a:r>
                        <a:rPr lang="en-US" dirty="0" smtClean="0"/>
                        <a:t>5</a:t>
                      </a:r>
                      <a:endParaRPr lang="en-IN" dirty="0"/>
                    </a:p>
                  </a:txBody>
                  <a:tcPr/>
                </a:tc>
                <a:tc>
                  <a:txBody>
                    <a:bodyPr/>
                    <a:lstStyle/>
                    <a:p>
                      <a:r>
                        <a:rPr lang="en-US" dirty="0" smtClean="0"/>
                        <a:t>Any other Mode</a:t>
                      </a:r>
                      <a:r>
                        <a:rPr lang="en-US" baseline="0" dirty="0" smtClean="0"/>
                        <a:t> suitable to the Situation</a:t>
                      </a:r>
                      <a:endParaRPr lang="en-IN" dirty="0"/>
                    </a:p>
                  </a:txBody>
                  <a:tcPr/>
                </a:tc>
                <a:tc>
                  <a:txBody>
                    <a:bodyPr/>
                    <a:lstStyle/>
                    <a:p>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err="1" smtClean="0"/>
              <a:t>ToT</a:t>
            </a:r>
            <a:r>
              <a:rPr lang="en-US" sz="4000" dirty="0" smtClean="0"/>
              <a:t> Procedure</a:t>
            </a:r>
            <a:endParaRPr lang="en-IN" sz="4000" dirty="0"/>
          </a:p>
        </p:txBody>
      </p:sp>
      <p:sp>
        <p:nvSpPr>
          <p:cNvPr id="3" name="Content Placeholder 2"/>
          <p:cNvSpPr>
            <a:spLocks noGrp="1"/>
          </p:cNvSpPr>
          <p:nvPr>
            <p:ph idx="1"/>
          </p:nvPr>
        </p:nvSpPr>
        <p:spPr/>
        <p:txBody>
          <a:bodyPr>
            <a:normAutofit fontScale="92500" lnSpcReduction="10000"/>
          </a:bodyPr>
          <a:lstStyle/>
          <a:p>
            <a:r>
              <a:rPr lang="en-US" dirty="0" smtClean="0"/>
              <a:t>Expression of Interest from Industries seeking </a:t>
            </a:r>
            <a:r>
              <a:rPr lang="en-US" dirty="0" err="1" smtClean="0"/>
              <a:t>ToT</a:t>
            </a:r>
            <a:endParaRPr lang="en-US" dirty="0" smtClean="0"/>
          </a:p>
          <a:p>
            <a:r>
              <a:rPr lang="en-US" dirty="0" smtClean="0"/>
              <a:t>Technical Assessment of Industries seeking </a:t>
            </a:r>
            <a:r>
              <a:rPr lang="en-US" dirty="0" err="1" smtClean="0"/>
              <a:t>ToT</a:t>
            </a:r>
            <a:endParaRPr lang="en-US" dirty="0" smtClean="0"/>
          </a:p>
          <a:p>
            <a:r>
              <a:rPr lang="en-US" dirty="0" smtClean="0"/>
              <a:t>Due-Diligence of Technologies by Industries</a:t>
            </a:r>
          </a:p>
          <a:p>
            <a:r>
              <a:rPr lang="en-US" dirty="0" smtClean="0"/>
              <a:t>Technology evaluation</a:t>
            </a:r>
          </a:p>
          <a:p>
            <a:r>
              <a:rPr lang="en-US" dirty="0" smtClean="0"/>
              <a:t>Approval of recommendations of Cost Estimation Committee</a:t>
            </a:r>
          </a:p>
          <a:p>
            <a:r>
              <a:rPr lang="en-US" dirty="0" smtClean="0"/>
              <a:t>Signing of Licensing Agreement</a:t>
            </a:r>
          </a:p>
          <a:p>
            <a:r>
              <a:rPr lang="en-US" dirty="0" smtClean="0"/>
              <a:t>Handing over of </a:t>
            </a:r>
            <a:r>
              <a:rPr lang="en-US" dirty="0" err="1" smtClean="0"/>
              <a:t>ToT</a:t>
            </a:r>
            <a:r>
              <a:rPr lang="en-US" dirty="0" smtClean="0"/>
              <a:t> documents to the Industry</a:t>
            </a:r>
          </a:p>
          <a:p>
            <a:r>
              <a:rPr lang="en-US" dirty="0" smtClean="0"/>
              <a:t>Providing Hand holding Support</a:t>
            </a:r>
          </a:p>
          <a:p>
            <a:r>
              <a:rPr lang="en-US" dirty="0" smtClean="0"/>
              <a:t>Issue of </a:t>
            </a:r>
            <a:r>
              <a:rPr lang="en-US" dirty="0" err="1" smtClean="0"/>
              <a:t>ToT</a:t>
            </a:r>
            <a:r>
              <a:rPr lang="en-US" dirty="0" smtClean="0"/>
              <a:t> Certificate</a:t>
            </a:r>
          </a:p>
          <a:p>
            <a:r>
              <a:rPr lang="en-US" dirty="0" smtClean="0"/>
              <a:t>Renewal /Extension of License</a:t>
            </a:r>
          </a:p>
          <a:p>
            <a:endParaRPr lang="en-US" dirty="0" smtClean="0"/>
          </a:p>
          <a:p>
            <a:endParaRPr lang="en-IN"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Licensing Agreement </a:t>
            </a:r>
            <a:r>
              <a:rPr lang="en-US" dirty="0" err="1" smtClean="0"/>
              <a:t>ToT</a:t>
            </a:r>
            <a:endParaRPr lang="en-IN" dirty="0"/>
          </a:p>
        </p:txBody>
      </p:sp>
      <p:sp>
        <p:nvSpPr>
          <p:cNvPr id="3" name="Content Placeholder 2"/>
          <p:cNvSpPr>
            <a:spLocks noGrp="1"/>
          </p:cNvSpPr>
          <p:nvPr>
            <p:ph idx="1"/>
          </p:nvPr>
        </p:nvSpPr>
        <p:spPr/>
        <p:txBody>
          <a:bodyPr>
            <a:normAutofit fontScale="55000" lnSpcReduction="20000"/>
          </a:bodyPr>
          <a:lstStyle/>
          <a:p>
            <a:r>
              <a:rPr lang="en-US" dirty="0" smtClean="0"/>
              <a:t>Why </a:t>
            </a:r>
            <a:r>
              <a:rPr lang="en-US" dirty="0" err="1" smtClean="0"/>
              <a:t>LAToT</a:t>
            </a:r>
            <a:r>
              <a:rPr lang="en-US" dirty="0" smtClean="0"/>
              <a:t>?</a:t>
            </a:r>
          </a:p>
          <a:p>
            <a:r>
              <a:rPr lang="en-US" dirty="0" smtClean="0"/>
              <a:t>Parties in </a:t>
            </a:r>
            <a:r>
              <a:rPr lang="en-US" dirty="0" err="1" smtClean="0"/>
              <a:t>LAToT</a:t>
            </a:r>
            <a:endParaRPr lang="en-US" dirty="0" smtClean="0"/>
          </a:p>
          <a:p>
            <a:r>
              <a:rPr lang="en-US" dirty="0" smtClean="0"/>
              <a:t>Important Clauses:</a:t>
            </a:r>
          </a:p>
          <a:p>
            <a:pPr lvl="1"/>
            <a:r>
              <a:rPr lang="en-US" dirty="0" smtClean="0"/>
              <a:t>Preamble</a:t>
            </a:r>
          </a:p>
          <a:p>
            <a:pPr lvl="1"/>
            <a:r>
              <a:rPr lang="en-US" dirty="0" smtClean="0"/>
              <a:t>Technical Know-how</a:t>
            </a:r>
          </a:p>
          <a:p>
            <a:pPr lvl="1"/>
            <a:r>
              <a:rPr lang="en-US" dirty="0" smtClean="0"/>
              <a:t>Licensing Regions</a:t>
            </a:r>
          </a:p>
          <a:p>
            <a:pPr lvl="1"/>
            <a:r>
              <a:rPr lang="en-US" dirty="0" smtClean="0"/>
              <a:t>Grant of License: Exclusive/Non Exclusive</a:t>
            </a:r>
          </a:p>
          <a:p>
            <a:pPr lvl="1"/>
            <a:r>
              <a:rPr lang="en-US" dirty="0" smtClean="0"/>
              <a:t>Period of License</a:t>
            </a:r>
          </a:p>
          <a:p>
            <a:pPr lvl="1"/>
            <a:r>
              <a:rPr lang="en-US" dirty="0" smtClean="0"/>
              <a:t>Responsibilities of Parties</a:t>
            </a:r>
          </a:p>
          <a:p>
            <a:pPr lvl="1"/>
            <a:r>
              <a:rPr lang="en-US" dirty="0" smtClean="0"/>
              <a:t>Technology Transfer Documents</a:t>
            </a:r>
          </a:p>
          <a:p>
            <a:pPr lvl="1"/>
            <a:r>
              <a:rPr lang="en-US" dirty="0" smtClean="0"/>
              <a:t>Right to Inspect</a:t>
            </a:r>
          </a:p>
          <a:p>
            <a:pPr lvl="1"/>
            <a:r>
              <a:rPr lang="en-US" dirty="0" smtClean="0"/>
              <a:t>Indemnity</a:t>
            </a:r>
          </a:p>
          <a:p>
            <a:pPr lvl="1"/>
            <a:r>
              <a:rPr lang="en-US" dirty="0" smtClean="0"/>
              <a:t>Production, Sale &amp; Marketing</a:t>
            </a:r>
          </a:p>
          <a:p>
            <a:pPr lvl="1"/>
            <a:r>
              <a:rPr lang="en-US" dirty="0" err="1" smtClean="0"/>
              <a:t>ToT</a:t>
            </a:r>
            <a:r>
              <a:rPr lang="en-US" dirty="0" smtClean="0"/>
              <a:t> Fee/</a:t>
            </a:r>
          </a:p>
          <a:p>
            <a:pPr lvl="1"/>
            <a:r>
              <a:rPr lang="en-US" dirty="0" smtClean="0"/>
              <a:t>Royalty</a:t>
            </a:r>
          </a:p>
          <a:p>
            <a:pPr lvl="1"/>
            <a:r>
              <a:rPr lang="en-US" dirty="0" smtClean="0"/>
              <a:t>Marking</a:t>
            </a:r>
          </a:p>
          <a:p>
            <a:pPr lvl="1"/>
            <a:r>
              <a:rPr lang="en-US" dirty="0" smtClean="0"/>
              <a:t>Security of Technology</a:t>
            </a:r>
          </a:p>
          <a:p>
            <a:pPr lvl="1"/>
            <a:r>
              <a:rPr lang="en-US" dirty="0" smtClean="0"/>
              <a:t>Title &amp; Ownership of Designs</a:t>
            </a:r>
          </a:p>
          <a:p>
            <a:pPr lvl="1"/>
            <a:r>
              <a:rPr lang="en-US" dirty="0" smtClean="0"/>
              <a:t>Termination &amp; Effect of Termination</a:t>
            </a:r>
          </a:p>
          <a:p>
            <a:pPr lvl="1"/>
            <a:r>
              <a:rPr lang="en-US" dirty="0" smtClean="0"/>
              <a:t>Dispute Resolution</a:t>
            </a:r>
          </a:p>
          <a:p>
            <a:endParaRPr lang="en-US" dirty="0" smtClean="0"/>
          </a:p>
          <a:p>
            <a:endParaRPr lang="en-IN"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TOT : Licensor &amp; Licensee’s Benefits</a:t>
            </a:r>
            <a:endParaRPr lang="en-IN" sz="4000" dirty="0"/>
          </a:p>
        </p:txBody>
      </p:sp>
      <p:sp>
        <p:nvSpPr>
          <p:cNvPr id="3" name="Content Placeholder 2"/>
          <p:cNvSpPr>
            <a:spLocks noGrp="1"/>
          </p:cNvSpPr>
          <p:nvPr>
            <p:ph idx="1"/>
          </p:nvPr>
        </p:nvSpPr>
        <p:spPr/>
        <p:txBody>
          <a:bodyPr>
            <a:normAutofit fontScale="92500" lnSpcReduction="20000"/>
          </a:bodyPr>
          <a:lstStyle/>
          <a:p>
            <a:r>
              <a:rPr lang="en-US" b="1" dirty="0" smtClean="0">
                <a:solidFill>
                  <a:srgbClr val="92D050"/>
                </a:solidFill>
              </a:rPr>
              <a:t>Licensor’s/Seller’s</a:t>
            </a:r>
          </a:p>
          <a:p>
            <a:pPr lvl="1" algn="just"/>
            <a:r>
              <a:rPr lang="en-US" sz="2200" dirty="0" smtClean="0"/>
              <a:t>Primary Benefit: Potential Revenue can be gained</a:t>
            </a:r>
          </a:p>
          <a:p>
            <a:pPr lvl="1" algn="just"/>
            <a:r>
              <a:rPr lang="en-US" sz="2200" dirty="0" smtClean="0"/>
              <a:t>freedom to determine pricing and the license terms </a:t>
            </a:r>
          </a:p>
          <a:p>
            <a:pPr lvl="1" algn="just"/>
            <a:r>
              <a:rPr lang="en-US" sz="2200" dirty="0" smtClean="0"/>
              <a:t>recover R&amp;D costs</a:t>
            </a:r>
          </a:p>
          <a:p>
            <a:pPr lvl="0"/>
            <a:endParaRPr lang="en-US" sz="2400" dirty="0" smtClean="0"/>
          </a:p>
          <a:p>
            <a:r>
              <a:rPr lang="en-US" sz="2400" b="1" dirty="0" smtClean="0">
                <a:solidFill>
                  <a:srgbClr val="92D050"/>
                </a:solidFill>
              </a:rPr>
              <a:t>Licensee’s/Buyer’s</a:t>
            </a:r>
          </a:p>
          <a:p>
            <a:pPr lvl="1"/>
            <a:r>
              <a:rPr lang="en-US" sz="2200" dirty="0" smtClean="0"/>
              <a:t>Technology Acquisition</a:t>
            </a:r>
          </a:p>
          <a:p>
            <a:pPr lvl="1"/>
            <a:r>
              <a:rPr lang="en-US" sz="2000" dirty="0" smtClean="0"/>
              <a:t>Modernization of Production System</a:t>
            </a:r>
            <a:endParaRPr lang="en-US" sz="2200" dirty="0" smtClean="0"/>
          </a:p>
          <a:p>
            <a:pPr lvl="1"/>
            <a:r>
              <a:rPr lang="en-IN" sz="2200" dirty="0" smtClean="0"/>
              <a:t>Industrial growth &amp; development</a:t>
            </a:r>
          </a:p>
          <a:p>
            <a:pPr lvl="1"/>
            <a:r>
              <a:rPr lang="en-IN" sz="2200" dirty="0" smtClean="0"/>
              <a:t>Increase in local Employment &amp; </a:t>
            </a:r>
          </a:p>
          <a:p>
            <a:pPr lvl="1"/>
            <a:r>
              <a:rPr lang="en-IN" sz="2200" dirty="0" smtClean="0"/>
              <a:t>Tax Revenues</a:t>
            </a:r>
          </a:p>
          <a:p>
            <a:pPr lvl="0"/>
            <a:endParaRPr lang="en-US" sz="2400" dirty="0" smtClean="0"/>
          </a:p>
          <a:p>
            <a:pPr lvl="0">
              <a:buNone/>
            </a:pPr>
            <a:r>
              <a:rPr lang="en-US" sz="2400" dirty="0" smtClean="0">
                <a:solidFill>
                  <a:schemeClr val="bg1"/>
                </a:solidFill>
              </a:rPr>
              <a:t>Modernization of Production System</a:t>
            </a:r>
          </a:p>
          <a:p>
            <a:pPr lvl="0"/>
            <a:endParaRPr lang="en-US" sz="2400" dirty="0" smtClean="0"/>
          </a:p>
          <a:p>
            <a:endParaRPr lang="en-IN"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b="1" dirty="0" smtClean="0">
                <a:effectLst>
                  <a:outerShdw blurRad="38100" dist="38100" dir="2700000" algn="tl">
                    <a:srgbClr val="000000">
                      <a:alpha val="43137"/>
                    </a:srgbClr>
                  </a:outerShdw>
                </a:effectLst>
              </a:rPr>
              <a:t>Joint ventures (JVs)</a:t>
            </a:r>
            <a:endParaRPr lang="en-IN" dirty="0"/>
          </a:p>
        </p:txBody>
      </p:sp>
      <p:sp>
        <p:nvSpPr>
          <p:cNvPr id="3" name="Content Placeholder 2"/>
          <p:cNvSpPr>
            <a:spLocks noGrp="1"/>
          </p:cNvSpPr>
          <p:nvPr>
            <p:ph idx="1"/>
          </p:nvPr>
        </p:nvSpPr>
        <p:spPr/>
        <p:txBody>
          <a:bodyPr>
            <a:normAutofit/>
          </a:bodyPr>
          <a:lstStyle/>
          <a:p>
            <a:pPr algn="just"/>
            <a:r>
              <a:rPr lang="en-US" sz="2000" dirty="0" smtClean="0"/>
              <a:t>What is Joint Venture?</a:t>
            </a:r>
          </a:p>
          <a:p>
            <a:pPr algn="just"/>
            <a:r>
              <a:rPr lang="en-US" sz="2000" dirty="0" smtClean="0"/>
              <a:t>FDI route is used by Governments to facilitate </a:t>
            </a:r>
            <a:r>
              <a:rPr lang="en-US" sz="2000" dirty="0" err="1" smtClean="0"/>
              <a:t>ToT</a:t>
            </a:r>
            <a:r>
              <a:rPr lang="en-US" sz="2000" dirty="0" smtClean="0"/>
              <a:t> into JVs with domestic firms.</a:t>
            </a:r>
          </a:p>
          <a:p>
            <a:pPr lvl="1" algn="just">
              <a:buFont typeface="Wingdings" pitchFamily="2" charset="2"/>
              <a:buChar char="v"/>
            </a:pPr>
            <a:r>
              <a:rPr lang="en-US" sz="2000" dirty="0" err="1" smtClean="0"/>
              <a:t>Brahmos</a:t>
            </a:r>
            <a:r>
              <a:rPr lang="en-US" sz="2000" dirty="0" smtClean="0"/>
              <a:t> Aerospace : India – Russia JV for developing and producing the </a:t>
            </a:r>
            <a:r>
              <a:rPr lang="en-US" sz="2000" dirty="0" err="1" smtClean="0"/>
              <a:t>Brahmos</a:t>
            </a:r>
            <a:r>
              <a:rPr lang="en-US" sz="2000" dirty="0" smtClean="0"/>
              <a:t> missiles.</a:t>
            </a:r>
          </a:p>
          <a:p>
            <a:pPr lvl="1" algn="just">
              <a:buFont typeface="Wingdings" pitchFamily="2" charset="2"/>
              <a:buChar char="v"/>
            </a:pPr>
            <a:r>
              <a:rPr lang="en-US" sz="2000" dirty="0" smtClean="0"/>
              <a:t>MRSAM : Indo-Israel  JV</a:t>
            </a:r>
          </a:p>
          <a:p>
            <a:r>
              <a:rPr lang="en-US" sz="2000" dirty="0" smtClean="0"/>
              <a:t>JVs will give boost to domestic MSMEs by way of sub-contracts from JVs.</a:t>
            </a:r>
            <a:endParaRPr lang="en-IN" sz="2000" dirty="0" smtClean="0"/>
          </a:p>
          <a:p>
            <a:r>
              <a:rPr lang="en-US" sz="2000" dirty="0" smtClean="0"/>
              <a:t>This arrangement leads to joint intellectual property rights (IPRs) as well as shared international market space.</a:t>
            </a:r>
          </a:p>
          <a:p>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533400"/>
            <a:ext cx="7848600" cy="5638800"/>
          </a:xfrm>
          <a:blipFill>
            <a:blip r:embed="rId2" cstate="print"/>
            <a:tile tx="0" ty="0" sx="100000" sy="100000" flip="none" algn="tl"/>
          </a:blipFill>
        </p:spPr>
        <p:txBody>
          <a:bodyPr/>
          <a:lstStyle/>
          <a:p>
            <a:r>
              <a:rPr lang="en-US" dirty="0" smtClean="0"/>
              <a:t> A distinctive character of 21 century.</a:t>
            </a:r>
          </a:p>
          <a:p>
            <a:pPr algn="just"/>
            <a:r>
              <a:rPr lang="en-US" dirty="0" smtClean="0"/>
              <a:t>Role in </a:t>
            </a:r>
            <a:r>
              <a:rPr lang="en-IN" dirty="0" smtClean="0"/>
              <a:t>governance, administration, management, security &amp; defence, education, trade &amp; commerce, science &amp; medicine, research &amp; development.</a:t>
            </a:r>
          </a:p>
          <a:p>
            <a:pPr algn="just"/>
            <a:r>
              <a:rPr lang="en-IN" dirty="0" smtClean="0"/>
              <a:t>Digital Technology – to accelerate economic development.</a:t>
            </a:r>
          </a:p>
          <a:p>
            <a:pPr algn="ctr"/>
            <a:r>
              <a:rPr lang="en-US" dirty="0" smtClean="0">
                <a:solidFill>
                  <a:srgbClr val="7030A0"/>
                </a:solidFill>
              </a:rPr>
              <a:t>TECHNOLOGY</a:t>
            </a:r>
            <a:endParaRPr lang="en-US" dirty="0">
              <a:solidFill>
                <a:srgbClr val="7030A0"/>
              </a:solidFill>
            </a:endParaRPr>
          </a:p>
        </p:txBody>
      </p:sp>
      <p:graphicFrame>
        <p:nvGraphicFramePr>
          <p:cNvPr id="5" name="Diagram 4"/>
          <p:cNvGraphicFramePr/>
          <p:nvPr/>
        </p:nvGraphicFramePr>
        <p:xfrm>
          <a:off x="685800" y="2971800"/>
          <a:ext cx="7239000" cy="292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Examples of Some JVs </a:t>
            </a:r>
            <a:endParaRPr lang="en-IN" dirty="0"/>
          </a:p>
        </p:txBody>
      </p:sp>
      <p:graphicFrame>
        <p:nvGraphicFramePr>
          <p:cNvPr id="4" name="Content Placeholder 3"/>
          <p:cNvGraphicFramePr>
            <a:graphicFrameLocks noGrp="1"/>
          </p:cNvGraphicFramePr>
          <p:nvPr>
            <p:ph idx="1"/>
          </p:nvPr>
        </p:nvGraphicFramePr>
        <p:xfrm>
          <a:off x="457200" y="1935163"/>
          <a:ext cx="8229600" cy="4206240"/>
        </p:xfrm>
        <a:graphic>
          <a:graphicData uri="http://schemas.openxmlformats.org/drawingml/2006/table">
            <a:tbl>
              <a:tblPr firstRow="1" bandRow="1">
                <a:tableStyleId>{5C22544A-7EE6-4342-B048-85BDC9FD1C3A}</a:tableStyleId>
              </a:tblPr>
              <a:tblGrid>
                <a:gridCol w="1752600"/>
                <a:gridCol w="2362200"/>
                <a:gridCol w="2286000"/>
                <a:gridCol w="1828800"/>
              </a:tblGrid>
              <a:tr h="370840">
                <a:tc>
                  <a:txBody>
                    <a:bodyPr/>
                    <a:lstStyle/>
                    <a:p>
                      <a:r>
                        <a:rPr lang="en-US" dirty="0" smtClean="0"/>
                        <a:t>Indian Partner in JV</a:t>
                      </a:r>
                      <a:endParaRPr lang="en-IN" dirty="0"/>
                    </a:p>
                  </a:txBody>
                  <a:tcPr/>
                </a:tc>
                <a:tc>
                  <a:txBody>
                    <a:bodyPr/>
                    <a:lstStyle/>
                    <a:p>
                      <a:r>
                        <a:rPr lang="en-US" dirty="0" smtClean="0"/>
                        <a:t>Foreign Partner in JV</a:t>
                      </a:r>
                      <a:endParaRPr lang="en-IN" dirty="0"/>
                    </a:p>
                  </a:txBody>
                  <a:tcPr/>
                </a:tc>
                <a:tc>
                  <a:txBody>
                    <a:bodyPr/>
                    <a:lstStyle/>
                    <a:p>
                      <a:r>
                        <a:rPr lang="en-US" dirty="0" smtClean="0"/>
                        <a:t>Name of JV</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Area</a:t>
                      </a:r>
                      <a:endParaRPr lang="en-IN" dirty="0" smtClean="0"/>
                    </a:p>
                    <a:p>
                      <a:endParaRPr lang="en-IN" dirty="0"/>
                    </a:p>
                  </a:txBody>
                  <a:tcPr/>
                </a:tc>
              </a:tr>
              <a:tr h="370840">
                <a:tc>
                  <a:txBody>
                    <a:bodyPr/>
                    <a:lstStyle/>
                    <a:p>
                      <a:r>
                        <a:rPr lang="en-IN" sz="1400" dirty="0" smtClean="0"/>
                        <a:t>HAL</a:t>
                      </a:r>
                      <a:r>
                        <a:rPr lang="en-IN" sz="1400" baseline="0" dirty="0" smtClean="0"/>
                        <a:t> </a:t>
                      </a:r>
                      <a:endParaRPr lang="en-IN" sz="1400" dirty="0" smtClean="0"/>
                    </a:p>
                  </a:txBody>
                  <a:tcPr/>
                </a:tc>
                <a:tc>
                  <a:txBody>
                    <a:bodyPr/>
                    <a:lstStyle/>
                    <a:p>
                      <a:r>
                        <a:rPr lang="en-IN" sz="1400" dirty="0" smtClean="0"/>
                        <a:t>United Aircraft Corporation-Transport Aircraft &amp;</a:t>
                      </a:r>
                    </a:p>
                    <a:p>
                      <a:r>
                        <a:rPr lang="en-IN" sz="1400" dirty="0" err="1" smtClean="0"/>
                        <a:t>Rosoboronexport</a:t>
                      </a:r>
                      <a:r>
                        <a:rPr lang="en-IN" sz="1400" dirty="0" smtClean="0"/>
                        <a:t> Russia</a:t>
                      </a:r>
                      <a:endParaRPr lang="en-IN" sz="1400" dirty="0"/>
                    </a:p>
                  </a:txBody>
                  <a:tcPr/>
                </a:tc>
                <a:tc>
                  <a:txBody>
                    <a:bodyPr/>
                    <a:lstStyle/>
                    <a:p>
                      <a:r>
                        <a:rPr lang="en-IN" sz="1400" dirty="0" smtClean="0"/>
                        <a:t>Multi-role Transport Aircraft Ltd. (MTAL)(2010)</a:t>
                      </a:r>
                      <a:endParaRPr lang="en-IN" sz="1400" dirty="0"/>
                    </a:p>
                  </a:txBody>
                  <a:tcPr/>
                </a:tc>
                <a:tc>
                  <a:txBody>
                    <a:bodyPr/>
                    <a:lstStyle/>
                    <a:p>
                      <a:r>
                        <a:rPr lang="en-US" sz="1400" dirty="0" smtClean="0"/>
                        <a:t>Multi role Transport Aircraft</a:t>
                      </a:r>
                      <a:endParaRPr lang="en-IN" sz="1400" dirty="0"/>
                    </a:p>
                  </a:txBody>
                  <a:tcPr/>
                </a:tc>
              </a:tr>
              <a:tr h="370840">
                <a:tc>
                  <a:txBody>
                    <a:bodyPr/>
                    <a:lstStyle/>
                    <a:p>
                      <a:endParaRPr lang="en-IN" sz="1400" dirty="0" smtClean="0"/>
                    </a:p>
                    <a:p>
                      <a:r>
                        <a:rPr lang="en-IN" sz="1400" dirty="0" smtClean="0"/>
                        <a:t>Reliance Group</a:t>
                      </a:r>
                    </a:p>
                  </a:txBody>
                  <a:tcPr/>
                </a:tc>
                <a:tc>
                  <a:txBody>
                    <a:bodyPr/>
                    <a:lstStyle/>
                    <a:p>
                      <a:r>
                        <a:rPr lang="en-IN" sz="1400" dirty="0" err="1" smtClean="0"/>
                        <a:t>Dassault</a:t>
                      </a:r>
                      <a:r>
                        <a:rPr lang="en-IN" sz="1400" dirty="0" smtClean="0"/>
                        <a:t> Aviation</a:t>
                      </a:r>
                      <a:endParaRPr lang="en-IN" sz="1400" dirty="0"/>
                    </a:p>
                  </a:txBody>
                  <a:tcPr/>
                </a:tc>
                <a:tc>
                  <a:txBody>
                    <a:bodyPr/>
                    <a:lstStyle/>
                    <a:p>
                      <a:r>
                        <a:rPr lang="en-IN" sz="1400" dirty="0" err="1" smtClean="0"/>
                        <a:t>Dassault</a:t>
                      </a:r>
                      <a:endParaRPr lang="en-IN" sz="1400" dirty="0" smtClean="0"/>
                    </a:p>
                    <a:p>
                      <a:r>
                        <a:rPr lang="en-IN" sz="1400" dirty="0" smtClean="0"/>
                        <a:t>Reliance Aerospace Limited (DRAL)(2017)</a:t>
                      </a:r>
                      <a:endParaRPr lang="en-IN" sz="1400" dirty="0"/>
                    </a:p>
                  </a:txBody>
                  <a:tcPr/>
                </a:tc>
                <a:tc>
                  <a:txBody>
                    <a:bodyPr/>
                    <a:lstStyle/>
                    <a:p>
                      <a:r>
                        <a:rPr lang="en-US" sz="1400" dirty="0" smtClean="0"/>
                        <a:t>Components of Aircraft</a:t>
                      </a:r>
                      <a:endParaRPr lang="en-IN" sz="1400" dirty="0"/>
                    </a:p>
                  </a:txBody>
                  <a:tcPr/>
                </a:tc>
              </a:tr>
              <a:tr h="370840">
                <a:tc>
                  <a:txBody>
                    <a:bodyPr/>
                    <a:lstStyle/>
                    <a:p>
                      <a:r>
                        <a:rPr lang="en-IN" sz="1400" dirty="0" smtClean="0"/>
                        <a:t>Bharat Electronics Limited (BEL),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dirty="0" smtClean="0"/>
                        <a:t>Thales</a:t>
                      </a:r>
                    </a:p>
                    <a:p>
                      <a:endParaRPr lang="en-IN" sz="1400" dirty="0"/>
                    </a:p>
                  </a:txBody>
                  <a:tcPr/>
                </a:tc>
                <a:tc>
                  <a:txBody>
                    <a:bodyPr/>
                    <a:lstStyle/>
                    <a:p>
                      <a:r>
                        <a:rPr lang="en-IN" sz="1400" dirty="0" smtClean="0"/>
                        <a:t>BEL Thales</a:t>
                      </a:r>
                    </a:p>
                    <a:p>
                      <a:r>
                        <a:rPr lang="en-IN" sz="1400" dirty="0" smtClean="0"/>
                        <a:t>Systems Limited (2013)</a:t>
                      </a:r>
                    </a:p>
                    <a:p>
                      <a:endParaRPr lang="en-IN" sz="1400" dirty="0"/>
                    </a:p>
                  </a:txBody>
                  <a:tcPr/>
                </a:tc>
                <a:tc>
                  <a:txBody>
                    <a:bodyPr/>
                    <a:lstStyle/>
                    <a:p>
                      <a:r>
                        <a:rPr lang="en-IN" sz="1400" dirty="0" smtClean="0"/>
                        <a:t>Air surveillance, including Air Traffic Management radars, and</a:t>
                      </a:r>
                    </a:p>
                    <a:p>
                      <a:r>
                        <a:rPr lang="en-IN" sz="1400" dirty="0" smtClean="0"/>
                        <a:t>select ground-based military radars.</a:t>
                      </a:r>
                      <a:endParaRPr lang="en-IN" sz="1400" dirty="0"/>
                    </a:p>
                  </a:txBody>
                  <a:tcPr/>
                </a:tc>
              </a:tr>
              <a:tr h="370840">
                <a:tc>
                  <a:txBody>
                    <a:bodyPr/>
                    <a:lstStyle/>
                    <a:p>
                      <a:r>
                        <a:rPr lang="en-IN" sz="1400" dirty="0" smtClean="0"/>
                        <a:t>Tata (Tata Advanced Systems)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400" dirty="0" smtClean="0"/>
                        <a:t>Boeing Aerospace</a:t>
                      </a:r>
                    </a:p>
                    <a:p>
                      <a:endParaRPr lang="en-IN" sz="1400" dirty="0"/>
                    </a:p>
                  </a:txBody>
                  <a:tcPr/>
                </a:tc>
                <a:tc>
                  <a:txBody>
                    <a:bodyPr/>
                    <a:lstStyle/>
                    <a:p>
                      <a:r>
                        <a:rPr lang="en-IN" sz="1400" dirty="0" smtClean="0"/>
                        <a:t>Tata Boeing Aerospace Ltd. (TBAL)(2018)</a:t>
                      </a:r>
                      <a:endParaRPr lang="en-IN" sz="1400" dirty="0"/>
                    </a:p>
                  </a:txBody>
                  <a:tcPr/>
                </a:tc>
                <a:tc>
                  <a:txBody>
                    <a:bodyPr/>
                    <a:lstStyle/>
                    <a:p>
                      <a:r>
                        <a:rPr lang="en-IN" sz="1400" dirty="0" smtClean="0"/>
                        <a:t>Fuselages for AH-64 Apache Helicopter.</a:t>
                      </a:r>
                      <a:endParaRPr lang="en-IN" sz="1400" dirty="0"/>
                    </a:p>
                  </a:txBody>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Important Clauses in JV Agreements</a:t>
            </a:r>
            <a:endParaRPr lang="en-IN" sz="4000" dirty="0"/>
          </a:p>
        </p:txBody>
      </p:sp>
      <p:sp>
        <p:nvSpPr>
          <p:cNvPr id="3" name="Content Placeholder 2"/>
          <p:cNvSpPr>
            <a:spLocks noGrp="1"/>
          </p:cNvSpPr>
          <p:nvPr>
            <p:ph idx="1"/>
          </p:nvPr>
        </p:nvSpPr>
        <p:spPr/>
        <p:txBody>
          <a:bodyPr/>
          <a:lstStyle/>
          <a:p>
            <a:r>
              <a:rPr lang="en-US" dirty="0" smtClean="0"/>
              <a:t>Object(s) of the JV</a:t>
            </a:r>
          </a:p>
          <a:p>
            <a:r>
              <a:rPr lang="en-US" dirty="0" smtClean="0"/>
              <a:t>Name &amp; Principal Place</a:t>
            </a:r>
          </a:p>
          <a:p>
            <a:r>
              <a:rPr lang="en-US" dirty="0" smtClean="0"/>
              <a:t>Capital &amp; Share of Profits/Losses</a:t>
            </a:r>
          </a:p>
          <a:p>
            <a:r>
              <a:rPr lang="en-US" dirty="0" smtClean="0"/>
              <a:t>Confidentiality/Non Disclosure </a:t>
            </a:r>
            <a:r>
              <a:rPr lang="en-US" dirty="0" err="1" smtClean="0"/>
              <a:t>Agmt</a:t>
            </a:r>
            <a:endParaRPr lang="en-US" dirty="0" smtClean="0"/>
          </a:p>
          <a:p>
            <a:r>
              <a:rPr lang="en-US" dirty="0" smtClean="0"/>
              <a:t>Termination Clause</a:t>
            </a:r>
          </a:p>
          <a:p>
            <a:r>
              <a:rPr lang="en-US" dirty="0" smtClean="0"/>
              <a:t>Indemnity</a:t>
            </a:r>
          </a:p>
          <a:p>
            <a:r>
              <a:rPr lang="en-US" dirty="0" smtClean="0"/>
              <a:t>Dispute Resolution Clause/Arbitration</a:t>
            </a:r>
          </a:p>
          <a:p>
            <a:r>
              <a:rPr lang="en-US" dirty="0" smtClean="0"/>
              <a:t>Importance of  Witness</a:t>
            </a:r>
          </a:p>
          <a:p>
            <a:endParaRPr lang="en-US" dirty="0" smtClean="0"/>
          </a:p>
          <a:p>
            <a:endParaRPr lang="en-US" dirty="0" smtClean="0"/>
          </a:p>
          <a:p>
            <a:endParaRPr lang="en-IN"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solidFill>
                  <a:schemeClr val="accent1"/>
                </a:solidFill>
                <a:effectLst>
                  <a:outerShdw blurRad="38100" dist="38100" dir="2700000" algn="tl">
                    <a:srgbClr val="000000">
                      <a:alpha val="43137"/>
                    </a:srgbClr>
                  </a:outerShdw>
                </a:effectLst>
              </a:rPr>
              <a:t>TOT - IMPORTANT AGREEMENTS </a:t>
            </a:r>
            <a:endParaRPr lang="en-IN" sz="4000" dirty="0">
              <a:solidFill>
                <a:schemeClr val="accent1"/>
              </a:solidFill>
            </a:endParaRPr>
          </a:p>
        </p:txBody>
      </p:sp>
      <p:sp>
        <p:nvSpPr>
          <p:cNvPr id="3" name="Content Placeholder 2"/>
          <p:cNvSpPr>
            <a:spLocks noGrp="1"/>
          </p:cNvSpPr>
          <p:nvPr>
            <p:ph idx="1"/>
          </p:nvPr>
        </p:nvSpPr>
        <p:spPr/>
        <p:txBody>
          <a:bodyPr/>
          <a:lstStyle/>
          <a:p>
            <a:pPr lvl="1" algn="just"/>
            <a:r>
              <a:rPr lang="en-US" sz="2500" dirty="0" smtClean="0"/>
              <a:t>General overview of Agreements</a:t>
            </a:r>
          </a:p>
          <a:p>
            <a:pPr lvl="1" algn="just"/>
            <a:r>
              <a:rPr lang="en-US" sz="2500" dirty="0" smtClean="0"/>
              <a:t>(CNDA)</a:t>
            </a:r>
          </a:p>
          <a:p>
            <a:pPr lvl="1" algn="just"/>
            <a:r>
              <a:rPr lang="en-US" sz="2500" dirty="0" smtClean="0"/>
              <a:t>Material Transfer Agreement (MTA) </a:t>
            </a:r>
          </a:p>
          <a:p>
            <a:pPr lvl="1" algn="just"/>
            <a:r>
              <a:rPr lang="en-US" sz="2500" dirty="0" smtClean="0"/>
              <a:t>Licensing Agreement for Transfer of Technology (</a:t>
            </a:r>
            <a:r>
              <a:rPr lang="en-US" sz="2500" dirty="0" err="1" smtClean="0"/>
              <a:t>LAToT</a:t>
            </a:r>
            <a:r>
              <a:rPr lang="en-US" sz="2500" dirty="0" smtClean="0"/>
              <a:t>)</a:t>
            </a:r>
          </a:p>
          <a:p>
            <a:endParaRPr lang="en-IN"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00" dirty="0" smtClean="0"/>
              <a:t>Tax Clause from Lease deed</a:t>
            </a:r>
            <a:endParaRPr lang="en-IN" sz="4000" dirty="0"/>
          </a:p>
        </p:txBody>
      </p:sp>
      <p:pic>
        <p:nvPicPr>
          <p:cNvPr id="1026" name="Picture 2"/>
          <p:cNvPicPr>
            <a:picLocks noChangeAspect="1" noChangeArrowheads="1"/>
          </p:cNvPicPr>
          <p:nvPr/>
        </p:nvPicPr>
        <p:blipFill>
          <a:blip r:embed="rId2"/>
          <a:srcRect/>
          <a:stretch>
            <a:fillRect/>
          </a:stretch>
        </p:blipFill>
        <p:spPr bwMode="auto">
          <a:xfrm>
            <a:off x="685800" y="1788696"/>
            <a:ext cx="6962775" cy="40310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dirty="0" smtClean="0"/>
              <a:t>Clause from Commercial Lease deed</a:t>
            </a:r>
            <a:endParaRPr lang="en-IN" dirty="0"/>
          </a:p>
        </p:txBody>
      </p:sp>
      <p:pic>
        <p:nvPicPr>
          <p:cNvPr id="2050" name="Picture 2"/>
          <p:cNvPicPr>
            <a:picLocks noGrp="1" noChangeAspect="1" noChangeArrowheads="1"/>
          </p:cNvPicPr>
          <p:nvPr>
            <p:ph idx="1"/>
          </p:nvPr>
        </p:nvPicPr>
        <p:blipFill>
          <a:blip r:embed="rId2"/>
          <a:srcRect/>
          <a:stretch>
            <a:fillRect/>
          </a:stretch>
        </p:blipFill>
        <p:spPr bwMode="auto">
          <a:xfrm>
            <a:off x="685800" y="2209800"/>
            <a:ext cx="7619999" cy="3505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Termination clause from a Digital marketing </a:t>
            </a:r>
            <a:r>
              <a:rPr lang="en-US" sz="4000" dirty="0" err="1" smtClean="0"/>
              <a:t>Agmt</a:t>
            </a:r>
            <a:endParaRPr lang="en-IN" sz="4000" dirty="0"/>
          </a:p>
        </p:txBody>
      </p:sp>
      <p:pic>
        <p:nvPicPr>
          <p:cNvPr id="3074" name="Picture 2"/>
          <p:cNvPicPr>
            <a:picLocks noChangeAspect="1" noChangeArrowheads="1"/>
          </p:cNvPicPr>
          <p:nvPr/>
        </p:nvPicPr>
        <p:blipFill>
          <a:blip r:embed="rId2"/>
          <a:srcRect/>
          <a:stretch>
            <a:fillRect/>
          </a:stretch>
        </p:blipFill>
        <p:spPr bwMode="auto">
          <a:xfrm>
            <a:off x="1128713" y="2514600"/>
            <a:ext cx="6886575" cy="18288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685800" y="1905000"/>
            <a:ext cx="7772400" cy="34289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Confidentiality &amp; NDA</a:t>
            </a:r>
            <a:endParaRPr lang="en-IN" sz="4000" dirty="0"/>
          </a:p>
        </p:txBody>
      </p:sp>
      <p:sp>
        <p:nvSpPr>
          <p:cNvPr id="3" name="Content Placeholder 2"/>
          <p:cNvSpPr>
            <a:spLocks noGrp="1"/>
          </p:cNvSpPr>
          <p:nvPr>
            <p:ph idx="1"/>
          </p:nvPr>
        </p:nvSpPr>
        <p:spPr/>
        <p:txBody>
          <a:bodyPr>
            <a:normAutofit fontScale="85000" lnSpcReduction="20000"/>
          </a:bodyPr>
          <a:lstStyle/>
          <a:p>
            <a:r>
              <a:rPr lang="en-US" dirty="0" smtClean="0"/>
              <a:t>Why CNDA?</a:t>
            </a:r>
          </a:p>
          <a:p>
            <a:r>
              <a:rPr lang="en-US" dirty="0" smtClean="0"/>
              <a:t>Types of NDA</a:t>
            </a:r>
          </a:p>
          <a:p>
            <a:r>
              <a:rPr lang="en-US" dirty="0" smtClean="0"/>
              <a:t>Parties in CNDA</a:t>
            </a:r>
          </a:p>
          <a:p>
            <a:r>
              <a:rPr lang="en-US" dirty="0" smtClean="0"/>
              <a:t>Important Clauses:</a:t>
            </a:r>
          </a:p>
          <a:p>
            <a:pPr lvl="1"/>
            <a:r>
              <a:rPr lang="en-US" dirty="0" smtClean="0"/>
              <a:t>Preamble</a:t>
            </a:r>
          </a:p>
          <a:p>
            <a:pPr lvl="1"/>
            <a:r>
              <a:rPr lang="en-US" dirty="0" smtClean="0"/>
              <a:t>Defining Confidential Information</a:t>
            </a:r>
          </a:p>
          <a:p>
            <a:pPr lvl="1"/>
            <a:r>
              <a:rPr lang="en-US" dirty="0" smtClean="0"/>
              <a:t>Restrictions on disclosure</a:t>
            </a:r>
          </a:p>
          <a:p>
            <a:pPr lvl="1"/>
            <a:r>
              <a:rPr lang="en-US" dirty="0" smtClean="0"/>
              <a:t>Ownership &amp; IPR</a:t>
            </a:r>
          </a:p>
          <a:p>
            <a:pPr lvl="1"/>
            <a:r>
              <a:rPr lang="en-US" dirty="0" smtClean="0"/>
              <a:t>Term</a:t>
            </a:r>
          </a:p>
          <a:p>
            <a:pPr lvl="1"/>
            <a:r>
              <a:rPr lang="en-US" dirty="0" smtClean="0"/>
              <a:t>Indemnity</a:t>
            </a:r>
          </a:p>
          <a:p>
            <a:pPr lvl="1"/>
            <a:r>
              <a:rPr lang="en-US" dirty="0" smtClean="0"/>
              <a:t>Return of Confidential Information</a:t>
            </a:r>
          </a:p>
          <a:p>
            <a:pPr lvl="1"/>
            <a:r>
              <a:rPr lang="en-US" dirty="0" smtClean="0"/>
              <a:t>Termination &amp; Effect of Termination</a:t>
            </a:r>
          </a:p>
          <a:p>
            <a:pPr lvl="1"/>
            <a:r>
              <a:rPr lang="en-US" dirty="0" smtClean="0"/>
              <a:t>Dispute Resolution</a:t>
            </a:r>
          </a:p>
          <a:p>
            <a:pPr lvl="1"/>
            <a:endParaRPr lang="en-US" dirty="0" smtClean="0"/>
          </a:p>
          <a:p>
            <a:pPr lvl="1"/>
            <a:endParaRPr lang="en-US" dirty="0" smtClean="0"/>
          </a:p>
          <a:p>
            <a:endParaRPr lang="en-US" dirty="0" smtClean="0"/>
          </a:p>
          <a:p>
            <a:endParaRPr lang="en-IN"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Material Transfer </a:t>
            </a:r>
            <a:r>
              <a:rPr lang="en-US" dirty="0" err="1" smtClean="0"/>
              <a:t>Agmt</a:t>
            </a:r>
            <a:r>
              <a:rPr lang="en-US" dirty="0" smtClean="0"/>
              <a:t>.</a:t>
            </a:r>
            <a:endParaRPr lang="en-IN" dirty="0"/>
          </a:p>
        </p:txBody>
      </p:sp>
      <p:sp>
        <p:nvSpPr>
          <p:cNvPr id="3" name="Content Placeholder 2"/>
          <p:cNvSpPr>
            <a:spLocks noGrp="1"/>
          </p:cNvSpPr>
          <p:nvPr>
            <p:ph idx="1"/>
          </p:nvPr>
        </p:nvSpPr>
        <p:spPr/>
        <p:txBody>
          <a:bodyPr>
            <a:normAutofit fontScale="85000" lnSpcReduction="20000"/>
          </a:bodyPr>
          <a:lstStyle/>
          <a:p>
            <a:r>
              <a:rPr lang="en-US" dirty="0" smtClean="0"/>
              <a:t>Why MTA? (Testing &amp; Validation of Products)</a:t>
            </a:r>
          </a:p>
          <a:p>
            <a:r>
              <a:rPr lang="en-US" dirty="0" smtClean="0"/>
              <a:t>Parties in MTA</a:t>
            </a:r>
          </a:p>
          <a:p>
            <a:r>
              <a:rPr lang="en-US" dirty="0" smtClean="0"/>
              <a:t>Important Clauses</a:t>
            </a:r>
          </a:p>
          <a:p>
            <a:pPr lvl="1"/>
            <a:r>
              <a:rPr lang="en-US" dirty="0" smtClean="0"/>
              <a:t>Material Testing &amp; Validation</a:t>
            </a:r>
          </a:p>
          <a:p>
            <a:pPr lvl="1"/>
            <a:r>
              <a:rPr lang="en-US" dirty="0" smtClean="0"/>
              <a:t>Restrictions on usage</a:t>
            </a:r>
          </a:p>
          <a:p>
            <a:pPr lvl="1"/>
            <a:r>
              <a:rPr lang="en-US" dirty="0" smtClean="0"/>
              <a:t>Control of material</a:t>
            </a:r>
          </a:p>
          <a:p>
            <a:pPr lvl="1"/>
            <a:r>
              <a:rPr lang="en-US" dirty="0" smtClean="0"/>
              <a:t>No warranty</a:t>
            </a:r>
          </a:p>
          <a:p>
            <a:pPr lvl="1"/>
            <a:r>
              <a:rPr lang="en-US" dirty="0" smtClean="0"/>
              <a:t>Confidentiality</a:t>
            </a:r>
          </a:p>
          <a:p>
            <a:pPr lvl="1"/>
            <a:r>
              <a:rPr lang="en-US" dirty="0" smtClean="0"/>
              <a:t>Exceptions to confidentiality</a:t>
            </a:r>
          </a:p>
          <a:p>
            <a:pPr lvl="1"/>
            <a:r>
              <a:rPr lang="en-US" dirty="0" smtClean="0"/>
              <a:t>Reports</a:t>
            </a:r>
          </a:p>
          <a:p>
            <a:pPr lvl="1"/>
            <a:r>
              <a:rPr lang="en-US" dirty="0" smtClean="0"/>
              <a:t>Term &amp; Termination &amp; Effects of Termination</a:t>
            </a:r>
          </a:p>
          <a:p>
            <a:pPr lvl="1"/>
            <a:r>
              <a:rPr lang="en-US" dirty="0" smtClean="0"/>
              <a:t>Indemnity</a:t>
            </a:r>
          </a:p>
          <a:p>
            <a:pPr lvl="1"/>
            <a:r>
              <a:rPr lang="en-US" dirty="0" smtClean="0"/>
              <a:t>Dispute Resolution</a:t>
            </a:r>
          </a:p>
          <a:p>
            <a:pPr lvl="1"/>
            <a:endParaRPr lang="en-US" dirty="0" smtClean="0"/>
          </a:p>
          <a:p>
            <a:endParaRPr lang="en-US" dirty="0" smtClean="0"/>
          </a:p>
          <a:p>
            <a:endParaRPr lang="en-IN"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IP Assignments &amp; </a:t>
            </a:r>
            <a:r>
              <a:rPr lang="en-US" dirty="0" err="1" smtClean="0"/>
              <a:t>Licences</a:t>
            </a:r>
            <a:endParaRPr lang="en-IN" dirty="0"/>
          </a:p>
        </p:txBody>
      </p:sp>
      <p:sp>
        <p:nvSpPr>
          <p:cNvPr id="3" name="Content Placeholder 2"/>
          <p:cNvSpPr>
            <a:spLocks noGrp="1"/>
          </p:cNvSpPr>
          <p:nvPr>
            <p:ph idx="1"/>
          </p:nvPr>
        </p:nvSpPr>
        <p:spPr/>
        <p:txBody>
          <a:bodyPr/>
          <a:lstStyle/>
          <a:p>
            <a:pPr algn="just"/>
            <a:r>
              <a:rPr lang="en-US" dirty="0" smtClean="0"/>
              <a:t>What is Intellectual Property?</a:t>
            </a:r>
          </a:p>
          <a:p>
            <a:pPr algn="just"/>
            <a:r>
              <a:rPr lang="en-US" sz="2400" dirty="0" smtClean="0"/>
              <a:t>IP assignment is a permanent transfer of ownership of an IP from one party (the assignor) to another party (the assignee).</a:t>
            </a:r>
          </a:p>
          <a:p>
            <a:pPr algn="just"/>
            <a:r>
              <a:rPr lang="en-US" sz="2400" dirty="0" smtClean="0"/>
              <a:t>A </a:t>
            </a:r>
            <a:r>
              <a:rPr lang="en-US" sz="2400" dirty="0" err="1" smtClean="0"/>
              <a:t>licence</a:t>
            </a:r>
            <a:r>
              <a:rPr lang="en-US" sz="2400" dirty="0" smtClean="0"/>
              <a:t> agreement, is a contract under which the holder of the IP (licensor) grants permission to another party (licensee) for the use of its IP, within the limits set by the provisions of the contract.</a:t>
            </a:r>
          </a:p>
          <a:p>
            <a:endParaRPr lang="en-US" dirty="0" smtClean="0"/>
          </a:p>
          <a:p>
            <a:endParaRPr lang="en-IN"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ToT</a:t>
            </a:r>
            <a:r>
              <a:rPr lang="en-US" dirty="0" smtClean="0"/>
              <a:t> - Issues &amp; Challenges</a:t>
            </a:r>
            <a:endParaRPr lang="en-IN" dirty="0"/>
          </a:p>
        </p:txBody>
      </p:sp>
      <p:sp>
        <p:nvSpPr>
          <p:cNvPr id="3" name="Content Placeholder 2"/>
          <p:cNvSpPr>
            <a:spLocks noGrp="1"/>
          </p:cNvSpPr>
          <p:nvPr>
            <p:ph idx="1"/>
          </p:nvPr>
        </p:nvSpPr>
        <p:spPr/>
        <p:txBody>
          <a:bodyPr/>
          <a:lstStyle/>
          <a:p>
            <a:r>
              <a:rPr lang="en-US" sz="2800" dirty="0" smtClean="0"/>
              <a:t>Key Issues</a:t>
            </a:r>
          </a:p>
          <a:p>
            <a:pPr lvl="1"/>
            <a:r>
              <a:rPr lang="en-US" sz="2500" dirty="0" smtClean="0"/>
              <a:t>Technology Acquisition</a:t>
            </a:r>
          </a:p>
          <a:p>
            <a:pPr lvl="1"/>
            <a:r>
              <a:rPr lang="en-US" sz="2500" dirty="0" smtClean="0"/>
              <a:t>Choice of Technology</a:t>
            </a:r>
          </a:p>
          <a:p>
            <a:pPr lvl="1"/>
            <a:r>
              <a:rPr lang="en-US" sz="2500" dirty="0" smtClean="0"/>
              <a:t>Terms of Technology Transfer </a:t>
            </a:r>
          </a:p>
          <a:p>
            <a:pPr lvl="1"/>
            <a:r>
              <a:rPr lang="en-US" sz="2500" dirty="0" smtClean="0"/>
              <a:t>Creating local capability</a:t>
            </a:r>
          </a:p>
          <a:p>
            <a:r>
              <a:rPr lang="en-US" sz="2800" dirty="0" smtClean="0"/>
              <a:t>Barriers for </a:t>
            </a:r>
            <a:r>
              <a:rPr lang="en-US" sz="2800" dirty="0" err="1" smtClean="0"/>
              <a:t>ToT</a:t>
            </a:r>
            <a:endParaRPr lang="en-US" sz="2800" dirty="0" smtClean="0"/>
          </a:p>
          <a:p>
            <a:endParaRPr lang="en-US" sz="2800" dirty="0" smtClean="0"/>
          </a:p>
          <a:p>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cstate="print"/>
            <a:tile tx="0" ty="0" sx="100000" sy="100000" flip="none" algn="tl"/>
          </a:blipFill>
        </p:spPr>
        <p:txBody>
          <a:bodyPr anchor="ctr"/>
          <a:lstStyle/>
          <a:p>
            <a:pPr algn="ctr"/>
            <a:r>
              <a:rPr lang="en-US" b="1" dirty="0" smtClean="0">
                <a:solidFill>
                  <a:srgbClr val="FFFF00"/>
                </a:solidFill>
                <a:effectLst>
                  <a:outerShdw blurRad="38100" dist="38100" dir="2700000" algn="tl">
                    <a:srgbClr val="000000">
                      <a:alpha val="43137"/>
                    </a:srgbClr>
                  </a:outerShdw>
                </a:effectLst>
              </a:rPr>
              <a:t>Defence Technology</a:t>
            </a:r>
            <a:endParaRPr lang="en-US" b="1"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7467600" cy="4343400"/>
          </a:xfrm>
          <a:blipFill>
            <a:blip r:embed="rId3" cstate="print"/>
            <a:tile tx="0" ty="0" sx="100000" sy="100000" flip="none" algn="tl"/>
          </a:blipFill>
        </p:spPr>
        <p:txBody>
          <a:bodyPr/>
          <a:lstStyle/>
          <a:p>
            <a:pPr algn="just"/>
            <a:r>
              <a:rPr lang="en-IN" dirty="0" smtClean="0"/>
              <a:t>It is the application or usage of technology in warfare: developed by scientists and specialists specifically for military purposes. </a:t>
            </a:r>
          </a:p>
          <a:p>
            <a:pPr algn="just"/>
            <a:r>
              <a:rPr lang="en-IN" dirty="0" smtClean="0"/>
              <a:t>A </a:t>
            </a:r>
            <a:r>
              <a:rPr lang="en-IN" dirty="0" smtClean="0"/>
              <a:t>rapid change in 19th century</a:t>
            </a: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pPr lvl="8">
              <a:buNone/>
            </a:pPr>
            <a:r>
              <a:rPr lang="en-US" sz="4400" dirty="0" smtClean="0">
                <a:solidFill>
                  <a:srgbClr val="002060"/>
                </a:solidFill>
              </a:rPr>
              <a:t>     </a:t>
            </a:r>
            <a:r>
              <a:rPr lang="en-US" sz="5400" dirty="0" smtClean="0">
                <a:solidFill>
                  <a:srgbClr val="002060"/>
                </a:solidFill>
              </a:rPr>
              <a:t>Thanks</a:t>
            </a:r>
            <a:endParaRPr lang="en-IN" sz="5400" dirty="0">
              <a:solidFill>
                <a:srgbClr val="002060"/>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40</a:t>
            </a:fld>
            <a:endParaRPr lang="en-US" dirty="0"/>
          </a:p>
        </p:txBody>
      </p:sp>
      <p:sp>
        <p:nvSpPr>
          <p:cNvPr id="5" name="Date Placeholder 4"/>
          <p:cNvSpPr>
            <a:spLocks noGrp="1"/>
          </p:cNvSpPr>
          <p:nvPr>
            <p:ph type="dt" sz="half" idx="10"/>
          </p:nvPr>
        </p:nvSpPr>
        <p:spPr/>
        <p:txBody>
          <a:bodyPr/>
          <a:lstStyle/>
          <a:p>
            <a:r>
              <a:rPr lang="en-US" smtClean="0"/>
              <a:t>15/08/2018</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blipFill>
            <a:blip r:embed="rId2" cstate="print"/>
            <a:tile tx="0" ty="0" sx="100000" sy="100000" flip="none" algn="tl"/>
          </a:blipFill>
        </p:spPr>
        <p:txBody>
          <a:bodyPr anchor="ctr">
            <a:normAutofit fontScale="90000"/>
          </a:bodyPr>
          <a:lstStyle/>
          <a:p>
            <a:pPr algn="ctr"/>
            <a:r>
              <a:rPr lang="en-US" b="1" dirty="0" smtClean="0">
                <a:solidFill>
                  <a:srgbClr val="002060"/>
                </a:solidFill>
                <a:effectLst>
                  <a:outerShdw blurRad="38100" dist="38100" dir="2700000" algn="tl">
                    <a:srgbClr val="000000">
                      <a:alpha val="43137"/>
                    </a:srgbClr>
                  </a:outerShdw>
                </a:effectLst>
              </a:rPr>
              <a:t>Importance of Defence Technology</a:t>
            </a:r>
            <a:endParaRPr lang="en-US" b="1" dirty="0">
              <a:solidFill>
                <a:srgbClr val="002060"/>
              </a:solidFill>
              <a:effectLst>
                <a:outerShdw blurRad="38100" dist="38100" dir="2700000" algn="tl">
                  <a:srgbClr val="000000">
                    <a:alpha val="43137"/>
                  </a:srgbClr>
                </a:outerShdw>
              </a:effectLst>
            </a:endParaRPr>
          </a:p>
        </p:txBody>
      </p:sp>
      <p:sp>
        <p:nvSpPr>
          <p:cNvPr id="5" name="Content Placeholder 4"/>
          <p:cNvSpPr>
            <a:spLocks noGrp="1"/>
          </p:cNvSpPr>
          <p:nvPr>
            <p:ph idx="1"/>
          </p:nvPr>
        </p:nvSpPr>
        <p:spPr>
          <a:blipFill>
            <a:blip r:embed="rId3"/>
            <a:tile tx="0" ty="0" sx="100000" sy="100000" flip="none" algn="tl"/>
          </a:blipFill>
        </p:spPr>
        <p:txBody>
          <a:bodyPr>
            <a:normAutofit lnSpcReduction="10000"/>
          </a:bodyPr>
          <a:lstStyle/>
          <a:p>
            <a:pPr algn="just">
              <a:buFont typeface="Wingdings" pitchFamily="2" charset="2"/>
              <a:buChar char="Ø"/>
            </a:pPr>
            <a:r>
              <a:rPr lang="en-IN" dirty="0" smtClean="0"/>
              <a:t>Investment in Defence </a:t>
            </a:r>
            <a:r>
              <a:rPr lang="en-IN" sz="2600" dirty="0" smtClean="0"/>
              <a:t>Technology </a:t>
            </a:r>
            <a:r>
              <a:rPr lang="en-IN" sz="2600" dirty="0" smtClean="0"/>
              <a:t>enables </a:t>
            </a:r>
            <a:r>
              <a:rPr lang="en-IN" sz="2600" dirty="0" smtClean="0"/>
              <a:t>the State to combat </a:t>
            </a:r>
            <a:r>
              <a:rPr lang="en-IN" sz="2600" dirty="0" smtClean="0"/>
              <a:t>&amp; overcome threats from antinational elements.</a:t>
            </a:r>
            <a:endParaRPr lang="en-IN" sz="2600" dirty="0" smtClean="0"/>
          </a:p>
          <a:p>
            <a:pPr algn="just">
              <a:buFont typeface="Wingdings" pitchFamily="2" charset="2"/>
              <a:buChar char="Ø"/>
            </a:pPr>
            <a:r>
              <a:rPr lang="en-US" sz="2600" dirty="0" smtClean="0"/>
              <a:t>Helps </a:t>
            </a:r>
            <a:r>
              <a:rPr lang="en-US" sz="2600" dirty="0" err="1" smtClean="0"/>
              <a:t>minimise</a:t>
            </a:r>
            <a:r>
              <a:rPr lang="en-US" sz="2600" dirty="0" smtClean="0"/>
              <a:t> human </a:t>
            </a:r>
            <a:r>
              <a:rPr lang="en-US" sz="2600" dirty="0" err="1" smtClean="0"/>
              <a:t>casualities</a:t>
            </a:r>
            <a:endParaRPr lang="en-IN" sz="2600" dirty="0" smtClean="0"/>
          </a:p>
          <a:p>
            <a:pPr algn="just">
              <a:buFont typeface="Wingdings" pitchFamily="2" charset="2"/>
              <a:buChar char="Ø"/>
            </a:pPr>
            <a:r>
              <a:rPr lang="en-IN" sz="2600" dirty="0" smtClean="0"/>
              <a:t>Helps </a:t>
            </a:r>
            <a:r>
              <a:rPr lang="en-IN" sz="2600" dirty="0" smtClean="0"/>
              <a:t>in countering terrorist </a:t>
            </a:r>
            <a:r>
              <a:rPr lang="en-IN" sz="2600" dirty="0" smtClean="0"/>
              <a:t>threats/infiltrations </a:t>
            </a:r>
          </a:p>
          <a:p>
            <a:pPr algn="just">
              <a:buFont typeface="Wingdings" pitchFamily="2" charset="2"/>
              <a:buChar char="Ø"/>
            </a:pPr>
            <a:r>
              <a:rPr lang="en-US" dirty="0" smtClean="0"/>
              <a:t>Defence Technology:</a:t>
            </a:r>
            <a:endParaRPr lang="en-IN" sz="2600" dirty="0" smtClean="0"/>
          </a:p>
          <a:p>
            <a:pPr lvl="1" algn="just">
              <a:buFont typeface="Wingdings" pitchFamily="2" charset="2"/>
              <a:buChar char="§"/>
            </a:pPr>
            <a:r>
              <a:rPr lang="en-US" dirty="0" smtClean="0"/>
              <a:t>Use of Drone Technology in Military Operations</a:t>
            </a:r>
            <a:endParaRPr lang="en-IN" dirty="0" smtClean="0"/>
          </a:p>
          <a:p>
            <a:pPr lvl="1" algn="just">
              <a:buFont typeface="Wingdings" pitchFamily="2" charset="2"/>
              <a:buChar char="§"/>
            </a:pPr>
            <a:r>
              <a:rPr lang="en-US" dirty="0" smtClean="0"/>
              <a:t>Digital/Smart fencing</a:t>
            </a:r>
          </a:p>
          <a:p>
            <a:pPr lvl="1" algn="just">
              <a:buFont typeface="Wingdings" pitchFamily="2" charset="2"/>
              <a:buChar char="§"/>
            </a:pPr>
            <a:r>
              <a:rPr lang="en-US" sz="2400" dirty="0" smtClean="0"/>
              <a:t>Pilotless aircrafts</a:t>
            </a:r>
          </a:p>
          <a:p>
            <a:pPr lvl="1" algn="just">
              <a:buFont typeface="Wingdings" pitchFamily="2" charset="2"/>
              <a:buChar char="§"/>
            </a:pPr>
            <a:r>
              <a:rPr lang="en-US" dirty="0" smtClean="0"/>
              <a:t>Autonomous Vehicles</a:t>
            </a:r>
            <a:endParaRPr lang="en-US" sz="2400"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6553200" cy="868362"/>
          </a:xfrm>
          <a:blipFill>
            <a:blip r:embed="rId2"/>
            <a:tile tx="0" ty="0" sx="100000" sy="100000" flip="none" algn="tl"/>
          </a:blipFill>
        </p:spPr>
        <p:txBody>
          <a:bodyPr anchor="ctr">
            <a:noAutofit/>
          </a:bodyPr>
          <a:lstStyle/>
          <a:p>
            <a:pPr algn="ctr"/>
            <a:r>
              <a:rPr lang="en-US" b="1" dirty="0" smtClean="0">
                <a:solidFill>
                  <a:schemeClr val="bg1"/>
                </a:solidFill>
                <a:effectLst>
                  <a:outerShdw blurRad="38100" dist="38100" dir="2700000" algn="tl">
                    <a:srgbClr val="000000">
                      <a:alpha val="43137"/>
                    </a:srgbClr>
                  </a:outerShdw>
                </a:effectLst>
              </a:rPr>
              <a:t>Technology Diffusion (TD)</a:t>
            </a:r>
            <a:endParaRPr lang="en-US"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371600"/>
            <a:ext cx="7467600" cy="5102352"/>
          </a:xfrm>
          <a:blipFill>
            <a:blip r:embed="rId3" cstate="print"/>
            <a:tile tx="0" ty="0" sx="100000" sy="100000" flip="none" algn="tl"/>
          </a:blipFill>
        </p:spPr>
        <p:txBody>
          <a:bodyPr/>
          <a:lstStyle/>
          <a:p>
            <a:pPr algn="just">
              <a:buFont typeface="Wingdings" pitchFamily="2" charset="2"/>
              <a:buChar char="v"/>
            </a:pPr>
            <a:r>
              <a:rPr lang="en-IN" b="1" u="sng" dirty="0" smtClean="0"/>
              <a:t>Meaning</a:t>
            </a:r>
            <a:r>
              <a:rPr lang="en-IN" dirty="0" smtClean="0"/>
              <a:t>:- It is a theory that seeks to understand reasons, methods and the rate at which technologies/innovations are spread in a social  system.</a:t>
            </a:r>
          </a:p>
          <a:p>
            <a:pPr algn="just">
              <a:buFont typeface="Wingdings" pitchFamily="2" charset="2"/>
              <a:buChar char="v"/>
            </a:pPr>
            <a:r>
              <a:rPr lang="en-IN" b="1" u="sng" dirty="0" smtClean="0"/>
              <a:t>Origin</a:t>
            </a:r>
            <a:r>
              <a:rPr lang="en-IN" b="1" dirty="0" smtClean="0"/>
              <a:t>:- </a:t>
            </a:r>
            <a:r>
              <a:rPr lang="en-IN" dirty="0" smtClean="0"/>
              <a:t>It originated in the first half of the 20th century and was later popularized by American sociologist </a:t>
            </a:r>
            <a:r>
              <a:rPr lang="en-IN" b="1" dirty="0" smtClean="0"/>
              <a:t>‘Everett M. Rogers’ </a:t>
            </a:r>
            <a:r>
              <a:rPr lang="en-IN" dirty="0" smtClean="0"/>
              <a:t>in his book  </a:t>
            </a:r>
            <a:r>
              <a:rPr lang="en-IN" b="1" i="1" dirty="0" smtClean="0"/>
              <a:t>‘Diffusion of Innovations’, </a:t>
            </a:r>
            <a:r>
              <a:rPr lang="en-IN" dirty="0" smtClean="0"/>
              <a:t>published in 1962.</a:t>
            </a:r>
          </a:p>
          <a:p>
            <a:pPr algn="just">
              <a:buFont typeface="Wingdings" pitchFamily="2" charset="2"/>
              <a:buChar char="v"/>
            </a:pPr>
            <a:r>
              <a:rPr lang="en-IN" b="1" u="sng" dirty="0" smtClean="0"/>
              <a:t>Major Channels of TD</a:t>
            </a:r>
            <a:r>
              <a:rPr lang="en-IN" b="1" dirty="0" smtClean="0"/>
              <a:t>:- </a:t>
            </a:r>
            <a:r>
              <a:rPr lang="en-IN" dirty="0" smtClean="0"/>
              <a:t>International trade and Foreign direct investment(FDI).</a:t>
            </a:r>
            <a:endParaRPr lang="en-US" b="1" u="sng"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7696200" cy="5940552"/>
          </a:xfrm>
          <a:blipFill>
            <a:blip r:embed="rId2" cstate="print"/>
            <a:tile tx="0" ty="0" sx="100000" sy="100000" flip="none" algn="tl"/>
          </a:blipFill>
        </p:spPr>
        <p:txBody>
          <a:bodyPr>
            <a:normAutofit lnSpcReduction="10000"/>
          </a:bodyPr>
          <a:lstStyle/>
          <a:p>
            <a:pPr algn="just">
              <a:buFont typeface="Wingdings" pitchFamily="2" charset="2"/>
              <a:buChar char="v"/>
            </a:pPr>
            <a:r>
              <a:rPr lang="en-US" b="1" u="sng" dirty="0" smtClean="0">
                <a:solidFill>
                  <a:srgbClr val="002060"/>
                </a:solidFill>
              </a:rPr>
              <a:t>Scope of TD</a:t>
            </a:r>
            <a:r>
              <a:rPr lang="en-US" b="1" dirty="0" smtClean="0">
                <a:solidFill>
                  <a:srgbClr val="002060"/>
                </a:solidFill>
              </a:rPr>
              <a:t>:- </a:t>
            </a:r>
            <a:r>
              <a:rPr lang="en-IN" dirty="0" smtClean="0">
                <a:solidFill>
                  <a:srgbClr val="002060"/>
                </a:solidFill>
              </a:rPr>
              <a:t>Technology diffusion in defence has expanded the scope of the battlefield – from traditional ‘front-line’ battle to technology capabilities that allow military forces to know the nook and </a:t>
            </a:r>
            <a:r>
              <a:rPr lang="en-IN" dirty="0" smtClean="0">
                <a:solidFill>
                  <a:srgbClr val="002060"/>
                </a:solidFill>
              </a:rPr>
              <a:t>corner </a:t>
            </a:r>
            <a:r>
              <a:rPr lang="en-IN" dirty="0" smtClean="0">
                <a:solidFill>
                  <a:srgbClr val="002060"/>
                </a:solidFill>
              </a:rPr>
              <a:t>of enemy territory.</a:t>
            </a:r>
          </a:p>
          <a:p>
            <a:pPr algn="just">
              <a:buNone/>
            </a:pPr>
            <a:endParaRPr lang="en-IN" dirty="0" smtClean="0">
              <a:solidFill>
                <a:srgbClr val="002060"/>
              </a:solidFill>
            </a:endParaRPr>
          </a:p>
          <a:p>
            <a:pPr algn="just">
              <a:buFont typeface="Wingdings" pitchFamily="2" charset="2"/>
              <a:buChar char="v"/>
            </a:pPr>
            <a:r>
              <a:rPr lang="en-IN" b="1" u="sng" dirty="0" smtClean="0">
                <a:solidFill>
                  <a:srgbClr val="002060"/>
                </a:solidFill>
              </a:rPr>
              <a:t>Demerits of TD</a:t>
            </a:r>
            <a:r>
              <a:rPr lang="en-IN" b="1" dirty="0" smtClean="0">
                <a:solidFill>
                  <a:srgbClr val="002060"/>
                </a:solidFill>
              </a:rPr>
              <a:t>:- </a:t>
            </a:r>
            <a:r>
              <a:rPr lang="en-IN" dirty="0" smtClean="0">
                <a:solidFill>
                  <a:srgbClr val="002060"/>
                </a:solidFill>
              </a:rPr>
              <a:t>It made additional parties vulnerable to such weapons, especially in the light of development of ‘weapons of mass destruction’.</a:t>
            </a:r>
          </a:p>
          <a:p>
            <a:pPr algn="just">
              <a:buFont typeface="Wingdings" pitchFamily="2" charset="2"/>
              <a:buChar char="v"/>
            </a:pPr>
            <a:endParaRPr lang="en-IN" dirty="0" smtClean="0">
              <a:solidFill>
                <a:srgbClr val="002060"/>
              </a:solidFill>
            </a:endParaRPr>
          </a:p>
          <a:p>
            <a:pPr algn="just">
              <a:buFont typeface="Wingdings" pitchFamily="2" charset="2"/>
              <a:buChar char="v"/>
            </a:pPr>
            <a:r>
              <a:rPr lang="en-IN" b="1" u="sng" dirty="0" smtClean="0">
                <a:solidFill>
                  <a:srgbClr val="002060"/>
                </a:solidFill>
              </a:rPr>
              <a:t>Way Forward</a:t>
            </a:r>
            <a:r>
              <a:rPr lang="en-IN" b="1" dirty="0" smtClean="0">
                <a:solidFill>
                  <a:srgbClr val="002060"/>
                </a:solidFill>
              </a:rPr>
              <a:t>:- </a:t>
            </a:r>
            <a:r>
              <a:rPr lang="en-IN" dirty="0" smtClean="0">
                <a:solidFill>
                  <a:srgbClr val="002060"/>
                </a:solidFill>
              </a:rPr>
              <a:t>An agreement for harmonious conduct of international affairs for peace and stability will instigate broader distribution of technologies.</a:t>
            </a:r>
            <a:endParaRPr lang="en-US" dirty="0" smtClean="0">
              <a:solidFill>
                <a:srgbClr val="00206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t>Internet of Things (IOT)</a:t>
            </a:r>
            <a:endParaRPr lang="en-IN" sz="4000" dirty="0"/>
          </a:p>
        </p:txBody>
      </p:sp>
      <p:sp>
        <p:nvSpPr>
          <p:cNvPr id="3" name="Content Placeholder 2"/>
          <p:cNvSpPr>
            <a:spLocks noGrp="1"/>
          </p:cNvSpPr>
          <p:nvPr>
            <p:ph idx="1"/>
          </p:nvPr>
        </p:nvSpPr>
        <p:spPr/>
        <p:txBody>
          <a:bodyPr>
            <a:normAutofit/>
          </a:bodyPr>
          <a:lstStyle/>
          <a:p>
            <a:pPr algn="just"/>
            <a:r>
              <a:rPr lang="en-IN" sz="1800" dirty="0" smtClean="0"/>
              <a:t>ITU Definition: </a:t>
            </a:r>
          </a:p>
          <a:p>
            <a:pPr algn="just">
              <a:buNone/>
            </a:pPr>
            <a:r>
              <a:rPr lang="en-IN" sz="1800" dirty="0" smtClean="0"/>
              <a:t>	“</a:t>
            </a:r>
            <a:r>
              <a:rPr lang="en-IN" sz="1800" i="1" dirty="0" smtClean="0"/>
              <a:t>IOT is global infrastructure for the information society, enabling advanced services by interconnecting (physical and virtual) things based on existing and evolving interoperable information and communication technologies”</a:t>
            </a:r>
          </a:p>
          <a:p>
            <a:pPr algn="just"/>
            <a:r>
              <a:rPr lang="en-US" sz="1800" dirty="0" smtClean="0"/>
              <a:t>Said to be next stage of Information revolution.</a:t>
            </a:r>
          </a:p>
          <a:p>
            <a:pPr algn="just"/>
            <a:r>
              <a:rPr lang="en-IN" sz="1800" dirty="0" smtClean="0"/>
              <a:t>Network of physical objects or "things" embedded with electronics, software, sensors, and connectivity to enable objects to exchange data with the manufacturer, operator and/or other connected devices.</a:t>
            </a:r>
          </a:p>
          <a:p>
            <a:pPr algn="just"/>
            <a:r>
              <a:rPr lang="en-IN" sz="1800" dirty="0" smtClean="0"/>
              <a:t>Security remains the biggest concern in adopting IOT Technology.</a:t>
            </a:r>
          </a:p>
          <a:p>
            <a:pPr algn="just"/>
            <a:r>
              <a:rPr lang="en-IN" sz="1800" dirty="0" smtClean="0"/>
              <a:t>cyber attacks are likely to become increasingly physical (rather than simply virtual) threat.</a:t>
            </a:r>
            <a:endParaRPr lang="en-IN" sz="18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dirty="0"/>
          </a:p>
        </p:txBody>
      </p:sp>
      <p:sp>
        <p:nvSpPr>
          <p:cNvPr id="5" name="Date Placeholder 4"/>
          <p:cNvSpPr>
            <a:spLocks noGrp="1"/>
          </p:cNvSpPr>
          <p:nvPr>
            <p:ph type="dt" sz="half" idx="10"/>
          </p:nvPr>
        </p:nvSpPr>
        <p:spPr/>
        <p:txBody>
          <a:bodyPr/>
          <a:lstStyle/>
          <a:p>
            <a:r>
              <a:rPr lang="en-US" smtClean="0"/>
              <a:t>05/08/2018</a:t>
            </a: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00B0F0"/>
                </a:solidFill>
              </a:rPr>
              <a:t>Artificial Intelligence</a:t>
            </a:r>
            <a:endParaRPr lang="en-IN" dirty="0">
              <a:solidFill>
                <a:srgbClr val="00B0F0"/>
              </a:solidFill>
            </a:endParaRPr>
          </a:p>
        </p:txBody>
      </p:sp>
      <p:sp>
        <p:nvSpPr>
          <p:cNvPr id="3" name="Content Placeholder 2"/>
          <p:cNvSpPr>
            <a:spLocks noGrp="1"/>
          </p:cNvSpPr>
          <p:nvPr>
            <p:ph idx="1"/>
          </p:nvPr>
        </p:nvSpPr>
        <p:spPr/>
        <p:txBody>
          <a:bodyPr/>
          <a:lstStyle/>
          <a:p>
            <a:pPr lvl="0"/>
            <a:r>
              <a:rPr lang="en-IN" sz="2800" dirty="0" smtClean="0"/>
              <a:t>AI has ability to rationalize and take actions that have the best chance of achieving a specific goal</a:t>
            </a:r>
          </a:p>
          <a:p>
            <a:pPr lvl="0"/>
            <a:r>
              <a:rPr lang="en-IN" sz="2800" dirty="0" smtClean="0"/>
              <a:t>becoming a critical part of modern warfare</a:t>
            </a:r>
            <a:endParaRPr lang="en-US" sz="2800" dirty="0" smtClean="0"/>
          </a:p>
          <a:p>
            <a:pPr lvl="0"/>
            <a:r>
              <a:rPr lang="en-IN" sz="2800" dirty="0" smtClean="0"/>
              <a:t>capable of handling larger volumes of data more efficiently</a:t>
            </a:r>
            <a:endParaRPr lang="en-US" sz="2800" dirty="0" smtClean="0"/>
          </a:p>
          <a:p>
            <a:pPr lvl="0"/>
            <a:r>
              <a:rPr lang="en-IN" sz="2800" dirty="0" smtClean="0"/>
              <a:t>AI improves self-control, self-regulation, and self-actuation of combat systems due to its inherent computing and decision-making capabilities</a:t>
            </a:r>
            <a:endParaRPr lang="en-US" sz="2800" dirty="0" smtClean="0"/>
          </a:p>
          <a:p>
            <a:endParaRPr lang="en-IN"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2996</TotalTime>
  <Words>1761</Words>
  <Application>Microsoft Office PowerPoint</Application>
  <PresentationFormat>On-screen Show (4:3)</PresentationFormat>
  <Paragraphs>345</Paragraphs>
  <Slides>40</Slides>
  <Notes>9</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Flow</vt:lpstr>
      <vt:lpstr>                 Defence Technology &amp; Laws  Transfer of Technology  Agreements </vt:lpstr>
      <vt:lpstr>Law and Technology</vt:lpstr>
      <vt:lpstr>Slide 3</vt:lpstr>
      <vt:lpstr>Defence Technology</vt:lpstr>
      <vt:lpstr>Importance of Defence Technology</vt:lpstr>
      <vt:lpstr>Technology Diffusion (TD)</vt:lpstr>
      <vt:lpstr>Slide 7</vt:lpstr>
      <vt:lpstr>Internet of Things (IOT)</vt:lpstr>
      <vt:lpstr>Artificial Intelligence</vt:lpstr>
      <vt:lpstr>Cyber Security</vt:lpstr>
      <vt:lpstr>Definition of Cyber Security</vt:lpstr>
      <vt:lpstr>Types of Cyber Crimes</vt:lpstr>
      <vt:lpstr>Cyber Criminals &amp; their Motives</vt:lpstr>
      <vt:lpstr>Imported Telecom Equipment Some Concerns</vt:lpstr>
      <vt:lpstr>Global cybersecurity Index (GCI)</vt:lpstr>
      <vt:lpstr>Slide 16</vt:lpstr>
      <vt:lpstr>Defence Industrial Establishments</vt:lpstr>
      <vt:lpstr>Historical Perspective</vt:lpstr>
      <vt:lpstr>Historical Perspective</vt:lpstr>
      <vt:lpstr>Historical Perspective</vt:lpstr>
      <vt:lpstr>ToT</vt:lpstr>
      <vt:lpstr>KNOW-HOWS AND KNOW-WHYS  </vt:lpstr>
      <vt:lpstr>Modes of ToT</vt:lpstr>
      <vt:lpstr> TYPES OF TOT</vt:lpstr>
      <vt:lpstr>Mode of ToT</vt:lpstr>
      <vt:lpstr>ToT Procedure</vt:lpstr>
      <vt:lpstr>Licensing Agreement ToT</vt:lpstr>
      <vt:lpstr>TOT : Licensor &amp; Licensee’s Benefits</vt:lpstr>
      <vt:lpstr>Joint ventures (JVs)</vt:lpstr>
      <vt:lpstr>Examples of Some JVs </vt:lpstr>
      <vt:lpstr>Important Clauses in JV Agreements</vt:lpstr>
      <vt:lpstr>TOT - IMPORTANT AGREEMENTS </vt:lpstr>
      <vt:lpstr>Tax Clause from Lease deed</vt:lpstr>
      <vt:lpstr>Clause from Commercial Lease deed</vt:lpstr>
      <vt:lpstr>Termination clause from a Digital marketing Agmt</vt:lpstr>
      <vt:lpstr>Confidentiality &amp; NDA</vt:lpstr>
      <vt:lpstr>Material Transfer Agmt.</vt:lpstr>
      <vt:lpstr>IP Assignments &amp; Licences</vt:lpstr>
      <vt:lpstr>ToT - Issues &amp; Challenges</vt:lpstr>
      <vt:lpstr>Slide 40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Defence Technology &amp; Defence Laws  Transfer of Technology  Agreements </dc:title>
  <dc:creator>sreedhara reddy</dc:creator>
  <cp:lastModifiedBy>sreedhara reddy</cp:lastModifiedBy>
  <cp:revision>80</cp:revision>
  <dcterms:created xsi:type="dcterms:W3CDTF">2006-08-16T00:00:00Z</dcterms:created>
  <dcterms:modified xsi:type="dcterms:W3CDTF">2019-09-16T03:10:53Z</dcterms:modified>
</cp:coreProperties>
</file>